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310" r:id="rId3"/>
    <p:sldId id="295" r:id="rId4"/>
    <p:sldId id="312" r:id="rId5"/>
    <p:sldId id="350" r:id="rId6"/>
    <p:sldId id="351" r:id="rId7"/>
    <p:sldId id="258" r:id="rId8"/>
    <p:sldId id="352" r:id="rId9"/>
    <p:sldId id="259" r:id="rId10"/>
    <p:sldId id="260" r:id="rId11"/>
    <p:sldId id="261" r:id="rId12"/>
    <p:sldId id="318" r:id="rId13"/>
    <p:sldId id="354" r:id="rId14"/>
    <p:sldId id="324" r:id="rId15"/>
    <p:sldId id="353" r:id="rId16"/>
    <p:sldId id="348" r:id="rId17"/>
    <p:sldId id="320" r:id="rId18"/>
    <p:sldId id="313" r:id="rId19"/>
    <p:sldId id="319" r:id="rId20"/>
    <p:sldId id="321" r:id="rId21"/>
    <p:sldId id="323" r:id="rId22"/>
    <p:sldId id="327" r:id="rId23"/>
    <p:sldId id="332" r:id="rId24"/>
    <p:sldId id="333" r:id="rId25"/>
    <p:sldId id="335" r:id="rId26"/>
    <p:sldId id="338" r:id="rId27"/>
    <p:sldId id="339" r:id="rId28"/>
    <p:sldId id="358" r:id="rId29"/>
    <p:sldId id="359" r:id="rId30"/>
    <p:sldId id="347" r:id="rId31"/>
    <p:sldId id="300" r:id="rId32"/>
    <p:sldId id="302" r:id="rId33"/>
    <p:sldId id="301" r:id="rId34"/>
    <p:sldId id="346" r:id="rId35"/>
    <p:sldId id="343" r:id="rId36"/>
    <p:sldId id="344" r:id="rId37"/>
    <p:sldId id="355" r:id="rId38"/>
  </p:sldIdLst>
  <p:sldSz cx="9144000" cy="6858000" type="screen4x3"/>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27D"/>
    <a:srgbClr val="BB4643"/>
    <a:srgbClr val="CCECFF"/>
    <a:srgbClr val="99CCFF"/>
    <a:srgbClr val="D38583"/>
    <a:srgbClr val="336699"/>
    <a:srgbClr val="4F81BD"/>
    <a:srgbClr val="FFFFFF"/>
    <a:srgbClr val="93C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Светлый стиль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41" autoAdjust="0"/>
    <p:restoredTop sz="88784" autoAdjust="0"/>
  </p:normalViewPr>
  <p:slideViewPr>
    <p:cSldViewPr>
      <p:cViewPr varScale="1">
        <p:scale>
          <a:sx n="97" d="100"/>
          <a:sy n="97" d="100"/>
        </p:scale>
        <p:origin x="486" y="72"/>
      </p:cViewPr>
      <p:guideLst>
        <p:guide orient="horz" pos="2160"/>
        <p:guide pos="2880"/>
      </p:guideLst>
    </p:cSldViewPr>
  </p:slideViewPr>
  <p:outlineViewPr>
    <p:cViewPr>
      <p:scale>
        <a:sx n="33" d="100"/>
        <a:sy n="33" d="100"/>
      </p:scale>
      <p:origin x="0" y="1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A6D2B227-96BA-4FED-861E-EF7E69323C38}" type="datetimeFigureOut">
              <a:rPr lang="ru-RU" smtClean="0"/>
              <a:pPr/>
              <a:t>28.02.2025</a:t>
            </a:fld>
            <a:endParaRPr lang="ru-RU"/>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DF39B527-1CB2-47B6-B82B-A9FCC49861BC}" type="slidenum">
              <a:rPr lang="ru-RU" smtClean="0"/>
              <a:pPr/>
              <a:t>‹#›</a:t>
            </a:fld>
            <a:endParaRPr lang="ru-RU"/>
          </a:p>
        </p:txBody>
      </p:sp>
    </p:spTree>
    <p:extLst>
      <p:ext uri="{BB962C8B-B14F-4D97-AF65-F5344CB8AC3E}">
        <p14:creationId xmlns:p14="http://schemas.microsoft.com/office/powerpoint/2010/main" val="4104613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Тема выбора специальности, профессии, тема выбора учебного заведения всегда были и остаются очень, очень актуальными. И поэтому сегодня мы хотим вам помочь сделать этот выбор. Именно с этой целью мы сегодня к вам и пришли - рассказать о Магнитогорском технологическом колледже имени Виталия </a:t>
            </a:r>
            <a:r>
              <a:rPr lang="ru-RU" sz="1200" kern="1200" dirty="0" err="1">
                <a:solidFill>
                  <a:schemeClr val="tx1"/>
                </a:solidFill>
                <a:effectLst/>
                <a:latin typeface="+mn-lt"/>
                <a:ea typeface="+mn-ea"/>
                <a:cs typeface="+mn-cs"/>
              </a:rPr>
              <a:t>Прокофьевича</a:t>
            </a:r>
            <a:r>
              <a:rPr lang="ru-RU" sz="1200" kern="1200" dirty="0">
                <a:solidFill>
                  <a:schemeClr val="tx1"/>
                </a:solidFill>
                <a:effectLst/>
                <a:latin typeface="+mn-lt"/>
                <a:ea typeface="+mn-ea"/>
                <a:cs typeface="+mn-cs"/>
              </a:rPr>
              <a:t> Омельченко.</a:t>
            </a:r>
          </a:p>
        </p:txBody>
      </p:sp>
      <p:sp>
        <p:nvSpPr>
          <p:cNvPr id="4" name="Номер слайда 3"/>
          <p:cNvSpPr>
            <a:spLocks noGrp="1"/>
          </p:cNvSpPr>
          <p:nvPr>
            <p:ph type="sldNum" sz="quarter" idx="5"/>
          </p:nvPr>
        </p:nvSpPr>
        <p:spPr/>
        <p:txBody>
          <a:bodyPr/>
          <a:lstStyle/>
          <a:p>
            <a:fld id="{DF39B527-1CB2-47B6-B82B-A9FCC49861BC}" type="slidenum">
              <a:rPr lang="ru-RU" smtClean="0"/>
              <a:pPr/>
              <a:t>1</a:t>
            </a:fld>
            <a:endParaRPr lang="ru-RU"/>
          </a:p>
        </p:txBody>
      </p:sp>
    </p:spTree>
    <p:extLst>
      <p:ext uri="{BB962C8B-B14F-4D97-AF65-F5344CB8AC3E}">
        <p14:creationId xmlns:p14="http://schemas.microsoft.com/office/powerpoint/2010/main" val="4013962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1a40aba68d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 name="Google Shape;89;g21a40aba68d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92337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sz="1200" kern="1200" dirty="0">
                <a:solidFill>
                  <a:schemeClr val="tx1"/>
                </a:solidFill>
                <a:effectLst/>
                <a:latin typeface="+mn-lt"/>
                <a:ea typeface="+mn-ea"/>
                <a:cs typeface="+mn-cs"/>
              </a:rPr>
              <a:t>Специальность «Сварочное производство» готовит специалистов среднего звена широкого профиля. Техник сварочного производства на протяжении десятилетий является одной из стабильно востребованных специальностей. Специалисты-сварщики нужны самым различным отраслям производственной деятельности. Безграничны области применения сварки, велик в стране и объем сварочных работ. Ни одно промышленное предприятие сферы обслуживания, машиностроения, транспорта, сельского хозяйства и даже космические технологии не могут обойтись без сварки. Область деятельности такого специалиста: ремонтные предприятия; заводы; автотранспортные организации; теплоэнергетические предприятия; научно-исследовательские и конструкторские организации.</a:t>
            </a:r>
          </a:p>
          <a:p>
            <a:pPr algn="just"/>
            <a:r>
              <a:rPr lang="ru-RU" sz="1200" kern="1200" dirty="0">
                <a:solidFill>
                  <a:schemeClr val="tx1"/>
                </a:solidFill>
                <a:effectLst/>
                <a:latin typeface="+mn-lt"/>
                <a:ea typeface="+mn-ea"/>
                <a:cs typeface="+mn-cs"/>
              </a:rPr>
              <a:t>Срок обучения -3 года 10 месяцев. Группа набирается на бюджетной и внебюджетной основе.</a:t>
            </a:r>
            <a:endParaRPr lang="ru-RU" dirty="0"/>
          </a:p>
        </p:txBody>
      </p:sp>
      <p:sp>
        <p:nvSpPr>
          <p:cNvPr id="4" name="Номер слайда 3"/>
          <p:cNvSpPr>
            <a:spLocks noGrp="1"/>
          </p:cNvSpPr>
          <p:nvPr>
            <p:ph type="sldNum" sz="quarter" idx="5"/>
          </p:nvPr>
        </p:nvSpPr>
        <p:spPr/>
        <p:txBody>
          <a:bodyPr/>
          <a:lstStyle/>
          <a:p>
            <a:fld id="{DF39B527-1CB2-47B6-B82B-A9FCC49861BC}" type="slidenum">
              <a:rPr lang="ru-RU" smtClean="0"/>
              <a:pPr/>
              <a:t>12</a:t>
            </a:fld>
            <a:endParaRPr lang="ru-RU"/>
          </a:p>
        </p:txBody>
      </p:sp>
    </p:spTree>
    <p:extLst>
      <p:ext uri="{BB962C8B-B14F-4D97-AF65-F5344CB8AC3E}">
        <p14:creationId xmlns:p14="http://schemas.microsoft.com/office/powerpoint/2010/main" val="400069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sz="1200" kern="1200" dirty="0">
                <a:solidFill>
                  <a:schemeClr val="tx1"/>
                </a:solidFill>
                <a:effectLst/>
                <a:latin typeface="+mn-lt"/>
                <a:ea typeface="+mn-ea"/>
                <a:cs typeface="+mn-cs"/>
              </a:rPr>
              <a:t>Профессия «Монтажник трубопроводов», срок обучения </a:t>
            </a:r>
            <a:r>
              <a:rPr lang="ru-RU" sz="1200" kern="1200" dirty="0" smtClean="0">
                <a:solidFill>
                  <a:schemeClr val="tx1"/>
                </a:solidFill>
                <a:effectLst/>
                <a:latin typeface="+mn-lt"/>
                <a:ea typeface="+mn-ea"/>
                <a:cs typeface="+mn-cs"/>
              </a:rPr>
              <a:t>1 </a:t>
            </a:r>
            <a:r>
              <a:rPr lang="ru-RU" sz="1200" kern="1200" dirty="0">
                <a:solidFill>
                  <a:schemeClr val="tx1"/>
                </a:solidFill>
                <a:effectLst/>
                <a:latin typeface="+mn-lt"/>
                <a:ea typeface="+mn-ea"/>
                <a:cs typeface="+mn-cs"/>
              </a:rPr>
              <a:t>года 10 месяцев. Квалификация «</a:t>
            </a:r>
            <a:r>
              <a:rPr lang="ru-RU" altLang="ru-RU" sz="1200" dirty="0">
                <a:solidFill>
                  <a:srgbClr val="1E4778"/>
                </a:solidFill>
              </a:rPr>
              <a:t>Монтажник наружных трубопроводов и монтажник технологических трубопроводов</a:t>
            </a:r>
            <a:r>
              <a:rPr lang="ru-RU" sz="1200" kern="1200" dirty="0">
                <a:solidFill>
                  <a:schemeClr val="tx1"/>
                </a:solidFill>
                <a:effectLst/>
                <a:latin typeface="+mn-lt"/>
                <a:ea typeface="+mn-ea"/>
                <a:cs typeface="+mn-cs"/>
              </a:rPr>
              <a:t>»</a:t>
            </a:r>
          </a:p>
          <a:p>
            <a:pPr algn="just"/>
            <a:r>
              <a:rPr lang="ru-RU" sz="1200" kern="1200" dirty="0">
                <a:solidFill>
                  <a:schemeClr val="tx1"/>
                </a:solidFill>
                <a:effectLst/>
                <a:latin typeface="+mn-lt"/>
                <a:ea typeface="+mn-ea"/>
                <a:cs typeface="+mn-cs"/>
              </a:rPr>
              <a:t>Трубопровод - инженерно-техническое сооружение, предназначенное для транспортировки газообразных и жидких веществ, пылевидных и разжиженных масс,  а также твёрдого топлива и иных твёрдых веществ в виде раствора под воздействием разницы давлений в поперечных сечениях трубы. В России трубопроводный транспорт считается частью транспортной инфраструктуры.</a:t>
            </a:r>
          </a:p>
          <a:p>
            <a:pPr algn="just"/>
            <a:r>
              <a:rPr lang="ru-RU" sz="1200" kern="1200" dirty="0">
                <a:solidFill>
                  <a:schemeClr val="tx1"/>
                </a:solidFill>
                <a:effectLst/>
                <a:latin typeface="+mn-lt"/>
                <a:ea typeface="+mn-ea"/>
                <a:cs typeface="+mn-cs"/>
              </a:rPr>
              <a:t>Монтажник трубопроводов – это специалист, который занимается установкой, обслуживанием и ремонтом трубопроводных систем, размещенных на открытом воздухе. Главная задача заключается в обеспечении бесперебойной транспортировки разнообразных сред, таких как жидкости, </a:t>
            </a:r>
            <a:r>
              <a:rPr lang="ru-RU" sz="1200" kern="1200" dirty="0" err="1">
                <a:solidFill>
                  <a:schemeClr val="tx1"/>
                </a:solidFill>
                <a:effectLst/>
                <a:latin typeface="+mn-lt"/>
                <a:ea typeface="+mn-ea"/>
                <a:cs typeface="+mn-cs"/>
              </a:rPr>
              <a:t>газы</a:t>
            </a:r>
            <a:r>
              <a:rPr lang="ru-RU" sz="1200" kern="1200" dirty="0">
                <a:solidFill>
                  <a:schemeClr val="tx1"/>
                </a:solidFill>
                <a:effectLst/>
                <a:latin typeface="+mn-lt"/>
                <a:ea typeface="+mn-ea"/>
                <a:cs typeface="+mn-cs"/>
              </a:rPr>
              <a:t> и другие материалы, по промышленным и коммунальным сетям.</a:t>
            </a:r>
            <a:endParaRPr lang="ru-RU" dirty="0"/>
          </a:p>
        </p:txBody>
      </p:sp>
      <p:sp>
        <p:nvSpPr>
          <p:cNvPr id="4" name="Номер слайда 3"/>
          <p:cNvSpPr>
            <a:spLocks noGrp="1"/>
          </p:cNvSpPr>
          <p:nvPr>
            <p:ph type="sldNum" sz="quarter" idx="5"/>
          </p:nvPr>
        </p:nvSpPr>
        <p:spPr/>
        <p:txBody>
          <a:bodyPr/>
          <a:lstStyle/>
          <a:p>
            <a:fld id="{DF39B527-1CB2-47B6-B82B-A9FCC49861BC}" type="slidenum">
              <a:rPr lang="ru-RU" smtClean="0"/>
              <a:pPr/>
              <a:t>16</a:t>
            </a:fld>
            <a:endParaRPr lang="ru-RU"/>
          </a:p>
        </p:txBody>
      </p:sp>
    </p:spTree>
    <p:extLst>
      <p:ext uri="{BB962C8B-B14F-4D97-AF65-F5344CB8AC3E}">
        <p14:creationId xmlns:p14="http://schemas.microsoft.com/office/powerpoint/2010/main" val="2397000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1525d3c6e46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1525d3c6e46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4879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sz="1200" kern="1200" dirty="0">
                <a:solidFill>
                  <a:schemeClr val="tx1"/>
                </a:solidFill>
                <a:effectLst/>
                <a:latin typeface="+mn-lt"/>
                <a:ea typeface="+mn-ea"/>
                <a:cs typeface="+mn-cs"/>
              </a:rPr>
              <a:t>Профессия «Электромонтажник слаботочных систем», срок обучения 1 год 10 месяцев. Квалификация «Электромонтажник».</a:t>
            </a:r>
          </a:p>
          <a:p>
            <a:pPr algn="just"/>
            <a:r>
              <a:rPr lang="ru-RU" sz="1200" kern="1200" dirty="0">
                <a:solidFill>
                  <a:schemeClr val="tx1"/>
                </a:solidFill>
                <a:effectLst/>
                <a:latin typeface="+mn-lt"/>
                <a:ea typeface="+mn-ea"/>
                <a:cs typeface="+mn-cs"/>
              </a:rPr>
              <a:t>Слаботочная система представляет собой общую схему, в которой соединяются все коммуникационные удобства здания. Стандартная сеть имеет напряжение 220 вольт, слаботочная питает технические средства, которым для работы достаточно напряжения в переделах 12 -24 вольт. </a:t>
            </a:r>
          </a:p>
          <a:p>
            <a:pPr algn="just"/>
            <a:r>
              <a:rPr lang="ru-RU" sz="1200" kern="1200" dirty="0">
                <a:solidFill>
                  <a:schemeClr val="tx1"/>
                </a:solidFill>
                <a:effectLst/>
                <a:latin typeface="+mn-lt"/>
                <a:ea typeface="+mn-ea"/>
                <a:cs typeface="+mn-cs"/>
              </a:rPr>
              <a:t>Монтажник слаботочных систем – это специалист, который обеспечивает бесперебойную работу этой схемы. Процесс монтажа представляет собой целый комплекс разноплановых работ, поэтому монтажник – это не просто мастер по укладке, а специалист высокого класса.</a:t>
            </a:r>
          </a:p>
          <a:p>
            <a:pPr algn="just"/>
            <a:r>
              <a:rPr lang="ru-RU" sz="1200" kern="1200" dirty="0">
                <a:solidFill>
                  <a:schemeClr val="tx1"/>
                </a:solidFill>
                <a:effectLst/>
                <a:latin typeface="+mn-lt"/>
                <a:ea typeface="+mn-ea"/>
                <a:cs typeface="+mn-cs"/>
              </a:rPr>
              <a:t>К слаботочной системе относятся все коммуникации, которые не требуют высокого напряжения – телевидение, факсы, интернет, пожарная и охранная сигнализации. Монтажник должен уметь грамотно соединить все системы с учетом расположения электрической проводки и пунктов питания. Существуют свои правила прокладки кабелей: они монтируются в стены или наружу, и на определенной высоте от пола и потолка. Также используются специальные каналы, которые защищают провода от внешнего негативного воздействия, которые тоже должны грамотно вписаться в интерьер.</a:t>
            </a:r>
          </a:p>
          <a:p>
            <a:pPr algn="just"/>
            <a:r>
              <a:rPr lang="ru-RU" sz="1200" kern="1200" dirty="0">
                <a:solidFill>
                  <a:schemeClr val="tx1"/>
                </a:solidFill>
                <a:effectLst/>
                <a:latin typeface="+mn-lt"/>
                <a:ea typeface="+mn-ea"/>
                <a:cs typeface="+mn-cs"/>
              </a:rPr>
              <a:t>Срок обучение -1 год 10 месяцев. Группа набирается на бюджетной основе.</a:t>
            </a:r>
            <a:endParaRPr lang="ru-RU" dirty="0"/>
          </a:p>
        </p:txBody>
      </p:sp>
      <p:sp>
        <p:nvSpPr>
          <p:cNvPr id="4" name="Номер слайда 3"/>
          <p:cNvSpPr>
            <a:spLocks noGrp="1"/>
          </p:cNvSpPr>
          <p:nvPr>
            <p:ph type="sldNum" sz="quarter" idx="5"/>
          </p:nvPr>
        </p:nvSpPr>
        <p:spPr/>
        <p:txBody>
          <a:bodyPr/>
          <a:lstStyle/>
          <a:p>
            <a:fld id="{DF39B527-1CB2-47B6-B82B-A9FCC49861BC}" type="slidenum">
              <a:rPr lang="ru-RU" smtClean="0"/>
              <a:pPr/>
              <a:t>18</a:t>
            </a:fld>
            <a:endParaRPr lang="ru-RU"/>
          </a:p>
        </p:txBody>
      </p:sp>
    </p:spTree>
    <p:extLst>
      <p:ext uri="{BB962C8B-B14F-4D97-AF65-F5344CB8AC3E}">
        <p14:creationId xmlns:p14="http://schemas.microsoft.com/office/powerpoint/2010/main" val="3662438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sz="1200" kern="1200" dirty="0">
                <a:solidFill>
                  <a:schemeClr val="tx1"/>
                </a:solidFill>
                <a:effectLst/>
                <a:latin typeface="+mn-lt"/>
                <a:ea typeface="+mn-ea"/>
                <a:cs typeface="+mn-cs"/>
              </a:rPr>
              <a:t>Специальность «Организация перевозок и управление на транспорте». Срок обучения 3 года 10 месяцев. Квалификация «Техник».</a:t>
            </a:r>
          </a:p>
          <a:p>
            <a:pPr algn="just"/>
            <a:r>
              <a:rPr lang="ru-RU" sz="1200" kern="1200" dirty="0">
                <a:solidFill>
                  <a:schemeClr val="tx1"/>
                </a:solidFill>
                <a:effectLst/>
                <a:latin typeface="+mn-lt"/>
                <a:ea typeface="+mn-ea"/>
                <a:cs typeface="+mn-cs"/>
              </a:rPr>
              <a:t>Работа, связанная с перевозками, включает комплекс мероприятий по организации транспортировки людей и грузов, а также обеспечению их безопасности. Это непростая задача. По наземным, водным и воздушным транспортным магистралям нашей страны каждый день передвигаются десятки и даже сотни тысяч поездов, плавательных средств и летательных аппаратов. А людей в перевозках и их организации задействовано еще больше.</a:t>
            </a:r>
          </a:p>
          <a:p>
            <a:pPr algn="just"/>
            <a:r>
              <a:rPr lang="ru-RU" sz="1200" kern="1200" dirty="0">
                <a:solidFill>
                  <a:schemeClr val="tx1"/>
                </a:solidFill>
                <a:effectLst/>
                <a:latin typeface="+mn-lt"/>
                <a:ea typeface="+mn-ea"/>
                <a:cs typeface="+mn-cs"/>
              </a:rPr>
              <a:t>Специалисты по управлению на транспорте должны налаживать бесперебойное движение, устранять любые проблемы, возникающие в пути, составлять маршрутные графики и выполнять другую работу по логистике. Это требует исключительных знаний и компетенций, а также влечет высокую ответственность. В целом должностные обязанности специалиста, занимающегося организацией перевозок, включают: организацию процесса грузоперевозки; организацию процесса пассажирских перевозок; ведение логистической документации; техобслуживание транспортных линий; техобслуживание транспортных средств; внедрение инновационных решений в развитие транспортных линий и обслуживание потоков.</a:t>
            </a:r>
            <a:endParaRPr lang="ru-RU" dirty="0"/>
          </a:p>
        </p:txBody>
      </p:sp>
      <p:sp>
        <p:nvSpPr>
          <p:cNvPr id="4" name="Номер слайда 3"/>
          <p:cNvSpPr>
            <a:spLocks noGrp="1"/>
          </p:cNvSpPr>
          <p:nvPr>
            <p:ph type="sldNum" sz="quarter" idx="5"/>
          </p:nvPr>
        </p:nvSpPr>
        <p:spPr/>
        <p:txBody>
          <a:bodyPr/>
          <a:lstStyle/>
          <a:p>
            <a:fld id="{DF39B527-1CB2-47B6-B82B-A9FCC49861BC}" type="slidenum">
              <a:rPr lang="ru-RU" smtClean="0"/>
              <a:pPr/>
              <a:t>19</a:t>
            </a:fld>
            <a:endParaRPr lang="ru-RU"/>
          </a:p>
        </p:txBody>
      </p:sp>
    </p:spTree>
    <p:extLst>
      <p:ext uri="{BB962C8B-B14F-4D97-AF65-F5344CB8AC3E}">
        <p14:creationId xmlns:p14="http://schemas.microsoft.com/office/powerpoint/2010/main" val="2238540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pPr algn="just"/>
            <a:r>
              <a:rPr lang="ru-RU" sz="1200" kern="1200" dirty="0">
                <a:solidFill>
                  <a:schemeClr val="tx1"/>
                </a:solidFill>
                <a:effectLst/>
                <a:latin typeface="+mn-lt"/>
                <a:ea typeface="+mn-ea"/>
                <a:cs typeface="+mn-cs"/>
              </a:rPr>
              <a:t>Специальность «Конструирование,  моделирование и технология  изделий легкой промышленности(по видам), срок обучения 2 года 10 месяцев, квалификация «Технолог-конструктор».</a:t>
            </a:r>
          </a:p>
          <a:p>
            <a:pPr algn="just"/>
            <a:r>
              <a:rPr lang="ru-RU" sz="1200" kern="1200" dirty="0">
                <a:solidFill>
                  <a:schemeClr val="tx1"/>
                </a:solidFill>
                <a:effectLst/>
                <a:latin typeface="+mn-lt"/>
                <a:ea typeface="+mn-ea"/>
                <a:cs typeface="+mn-cs"/>
              </a:rPr>
              <a:t>Одна их самых востребованных профессий в индустрии моды – технолог-конструктор. Технолог-конструктор работает над созданием конструкций костюма в тесном взаимодействии с дизайнером и инженером-технологом.</a:t>
            </a:r>
          </a:p>
          <a:p>
            <a:pPr algn="just"/>
            <a:r>
              <a:rPr lang="ru-RU" sz="1200" kern="1200" dirty="0">
                <a:solidFill>
                  <a:schemeClr val="tx1"/>
                </a:solidFill>
                <a:effectLst/>
                <a:latin typeface="+mn-lt"/>
                <a:ea typeface="+mn-ea"/>
                <a:cs typeface="+mn-cs"/>
              </a:rPr>
              <a:t>Если художник – модельер работает над созданием рисунка будущей модели, то модельер-конструктор согласно конкретным параметрам, выполняет чертеж. Он отвечает за техническую часть работы над костюмом. Его задача – воплотить в жизнь идеи художника- модельера.</a:t>
            </a:r>
          </a:p>
          <a:p>
            <a:pPr algn="just"/>
            <a:r>
              <a:rPr lang="ru-RU" sz="1200" kern="1200" dirty="0">
                <a:solidFill>
                  <a:schemeClr val="tx1"/>
                </a:solidFill>
                <a:effectLst/>
                <a:latin typeface="+mn-lt"/>
                <a:ea typeface="+mn-ea"/>
                <a:cs typeface="+mn-cs"/>
              </a:rPr>
              <a:t>В своей работе он должен учитывать особенности фигуры человека, а также возможности ателье или фабрики, для которой он работает, например, свойства используемых материалов, технологические возможности швейного оборудования.</a:t>
            </a:r>
          </a:p>
          <a:p>
            <a:pPr algn="just"/>
            <a:r>
              <a:rPr lang="ru-RU" sz="1200" kern="1200" dirty="0">
                <a:solidFill>
                  <a:schemeClr val="tx1"/>
                </a:solidFill>
                <a:effectLst/>
                <a:latin typeface="+mn-lt"/>
                <a:ea typeface="+mn-ea"/>
                <a:cs typeface="+mn-cs"/>
              </a:rPr>
              <a:t>Технолог подбирает ткани, прописывает, какие необходимо выбрать способы шитья (они во многом зависят от состава тканей). Специалист рассчитывает все размеры линии одежды (например, от 42 до 56), делает расчеты обхвата талии, длины рук и ног, объема бедер и т.д. Он строит подробный поэлементный чертеж одежды, разрабатывает лекала, по которым в дальнейшем будет организован массовый пошив.</a:t>
            </a:r>
            <a:br>
              <a:rPr lang="ru-RU" sz="1200" kern="1200" dirty="0">
                <a:solidFill>
                  <a:schemeClr val="tx1"/>
                </a:solidFill>
                <a:effectLst/>
                <a:latin typeface="+mn-lt"/>
                <a:ea typeface="+mn-ea"/>
                <a:cs typeface="+mn-cs"/>
              </a:rPr>
            </a:br>
            <a:r>
              <a:rPr lang="ru-RU" sz="1200" kern="1200" dirty="0">
                <a:solidFill>
                  <a:schemeClr val="tx1"/>
                </a:solidFill>
                <a:effectLst/>
                <a:latin typeface="+mn-lt"/>
                <a:ea typeface="+mn-ea"/>
                <a:cs typeface="+mn-cs"/>
              </a:rPr>
              <a:t>Для успешной работы технолог-конструктор должен обладать развитым пространственным мышлением, хорошо разбираться в истории моды и анатомии, а также уверенно работать в системах автоматизированного проектирования.</a:t>
            </a:r>
            <a:endParaRPr lang="ru-RU" dirty="0"/>
          </a:p>
        </p:txBody>
      </p:sp>
      <p:sp>
        <p:nvSpPr>
          <p:cNvPr id="4" name="Номер слайда 3"/>
          <p:cNvSpPr>
            <a:spLocks noGrp="1"/>
          </p:cNvSpPr>
          <p:nvPr>
            <p:ph type="sldNum" sz="quarter" idx="5"/>
          </p:nvPr>
        </p:nvSpPr>
        <p:spPr/>
        <p:txBody>
          <a:bodyPr/>
          <a:lstStyle/>
          <a:p>
            <a:fld id="{DF39B527-1CB2-47B6-B82B-A9FCC49861BC}" type="slidenum">
              <a:rPr lang="ru-RU" smtClean="0"/>
              <a:pPr/>
              <a:t>20</a:t>
            </a:fld>
            <a:endParaRPr lang="ru-RU"/>
          </a:p>
        </p:txBody>
      </p:sp>
    </p:spTree>
    <p:extLst>
      <p:ext uri="{BB962C8B-B14F-4D97-AF65-F5344CB8AC3E}">
        <p14:creationId xmlns:p14="http://schemas.microsoft.com/office/powerpoint/2010/main" val="294055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sz="1200" kern="1200" dirty="0" smtClean="0">
                <a:solidFill>
                  <a:schemeClr val="tx1"/>
                </a:solidFill>
                <a:effectLst/>
                <a:latin typeface="+mn-lt"/>
                <a:ea typeface="+mn-ea"/>
                <a:cs typeface="+mn-cs"/>
              </a:rPr>
              <a:t>Специальность «Торговое дело», </a:t>
            </a:r>
            <a:r>
              <a:rPr lang="ru-RU" sz="1200" kern="1200" dirty="0">
                <a:solidFill>
                  <a:schemeClr val="tx1"/>
                </a:solidFill>
                <a:effectLst/>
                <a:latin typeface="+mn-lt"/>
                <a:ea typeface="+mn-ea"/>
                <a:cs typeface="+mn-cs"/>
              </a:rPr>
              <a:t>Срок обучения 2 года 10 месяцев, квалификация: </a:t>
            </a:r>
            <a:r>
              <a:rPr lang="ru-RU" sz="1200" kern="1200" dirty="0" smtClean="0">
                <a:solidFill>
                  <a:schemeClr val="tx1"/>
                </a:solidFill>
                <a:effectLst/>
                <a:latin typeface="+mn-lt"/>
                <a:ea typeface="+mn-ea"/>
                <a:cs typeface="+mn-cs"/>
              </a:rPr>
              <a:t>«Специалист торгового дела». Торгово-денежные отношения – основа современной экономики любой страны. И специалисты в этой сфере имеют массу возможностей для самореализации и высокого заработка. Что такое торговое дело? Торговое дело - это умение организовать полный цикл товара или услуги. Специалист торгового дела - это специалист по организации процессов, связанных с куплей-продажей, обменом и продвижением товаров от производителей к потребителям с целью удовлетворения покупательского спроса и получения прибыли. Торговое дело — специальность, освоив которую специалист становится одним из самых востребованных на рынке труда. Профессия не позволит остаться без прибыли даже в кризисной ситуации. Выпускник будет специалистом в организации, управлении и проектировании процессов в области коммерческой деятельности, маркетинга, торговой рекламы, логистики в торговле, товароведения и экспертизы товаров, материально-технического снабжения и сбыта, торгово-посреднической деятельности</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5"/>
          </p:nvPr>
        </p:nvSpPr>
        <p:spPr/>
        <p:txBody>
          <a:bodyPr/>
          <a:lstStyle/>
          <a:p>
            <a:fld id="{DF39B527-1CB2-47B6-B82B-A9FCC49861BC}" type="slidenum">
              <a:rPr lang="ru-RU" smtClean="0"/>
              <a:pPr/>
              <a:t>21</a:t>
            </a:fld>
            <a:endParaRPr lang="ru-RU"/>
          </a:p>
        </p:txBody>
      </p:sp>
    </p:spTree>
    <p:extLst>
      <p:ext uri="{BB962C8B-B14F-4D97-AF65-F5344CB8AC3E}">
        <p14:creationId xmlns:p14="http://schemas.microsoft.com/office/powerpoint/2010/main" val="1861157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pPr algn="just"/>
            <a:r>
              <a:rPr lang="ru-RU" sz="1200" kern="1200" dirty="0">
                <a:solidFill>
                  <a:schemeClr val="tx1"/>
                </a:solidFill>
                <a:effectLst/>
                <a:latin typeface="+mn-lt"/>
                <a:ea typeface="+mn-ea"/>
                <a:cs typeface="+mn-cs"/>
              </a:rPr>
              <a:t>Сферу организации общественного питания  представляют два направления: профессия «Повар, кондитер» и специальность «Поварское и кондитерское дело».</a:t>
            </a:r>
          </a:p>
          <a:p>
            <a:pPr algn="just"/>
            <a:r>
              <a:rPr lang="ru-RU" sz="1200" kern="1200" dirty="0">
                <a:solidFill>
                  <a:schemeClr val="tx1"/>
                </a:solidFill>
                <a:effectLst/>
                <a:latin typeface="+mn-lt"/>
                <a:ea typeface="+mn-ea"/>
                <a:cs typeface="+mn-cs"/>
              </a:rPr>
              <a:t>Повар – это специалист, в чьи обязанности входит приготовление пищи. Помимо самого приготовления, повар отвечает за подготовку продуктов: проверить их на свежесть, помыть, порезать, почистить. Внешняя привлекательность блюда - тоже задача повара. Ведь в пище важен не только вкус, но и запах, и аппетитный вид.</a:t>
            </a:r>
          </a:p>
          <a:p>
            <a:pPr algn="just"/>
            <a:r>
              <a:rPr lang="ru-RU" sz="1200" kern="1200" dirty="0">
                <a:solidFill>
                  <a:schemeClr val="tx1"/>
                </a:solidFill>
                <a:effectLst/>
                <a:latin typeface="+mn-lt"/>
                <a:ea typeface="+mn-ea"/>
                <a:cs typeface="+mn-cs"/>
              </a:rPr>
              <a:t>Плюсы профессии:</a:t>
            </a:r>
          </a:p>
          <a:p>
            <a:pPr algn="just"/>
            <a:r>
              <a:rPr lang="ru-RU" sz="1200" kern="1200" dirty="0">
                <a:solidFill>
                  <a:schemeClr val="tx1"/>
                </a:solidFill>
                <a:effectLst/>
                <a:latin typeface="+mn-lt"/>
                <a:ea typeface="+mn-ea"/>
                <a:cs typeface="+mn-cs"/>
              </a:rPr>
              <a:t>Востребованность. Рынок общественного питания постоянно развивается: появляются новые рестораны, кафе, пиццерии, столовые, кондитерские — в каждом из таких заведений работает несколько поваров. На популярном портале по трудоустройству hh.ru ежедневно публикуется более 1000 вакансий для поваров.</a:t>
            </a:r>
          </a:p>
          <a:p>
            <a:pPr algn="just"/>
            <a:r>
              <a:rPr lang="ru-RU" sz="1200" kern="1200" dirty="0">
                <a:solidFill>
                  <a:schemeClr val="tx1"/>
                </a:solidFill>
                <a:effectLst/>
                <a:latin typeface="+mn-lt"/>
                <a:ea typeface="+mn-ea"/>
                <a:cs typeface="+mn-cs"/>
              </a:rPr>
              <a:t>Интернациональность. Профессия повара по-настоящему интернациональна. У него есть возможность работать в разных странах мира, так как технологии приготовления блюд не сильно отличаются в зависимости от страны.</a:t>
            </a:r>
          </a:p>
          <a:p>
            <a:pPr algn="just"/>
            <a:r>
              <a:rPr lang="ru-RU" sz="1200" kern="1200" dirty="0">
                <a:solidFill>
                  <a:schemeClr val="tx1"/>
                </a:solidFill>
                <a:effectLst/>
                <a:latin typeface="+mn-lt"/>
                <a:ea typeface="+mn-ea"/>
                <a:cs typeface="+mn-cs"/>
              </a:rPr>
              <a:t>Широкий круг специализаций. Повар может осваивать кулинарные традиции разных стран мира (например, Японии, Италии, Франции), специализироваться на молекулярной кухне, быть кондитером или </a:t>
            </a:r>
            <a:r>
              <a:rPr lang="ru-RU" sz="1200" kern="1200" dirty="0" err="1">
                <a:solidFill>
                  <a:schemeClr val="tx1"/>
                </a:solidFill>
                <a:effectLst/>
                <a:latin typeface="+mn-lt"/>
                <a:ea typeface="+mn-ea"/>
                <a:cs typeface="+mn-cs"/>
              </a:rPr>
              <a:t>пиццмейкером</a:t>
            </a:r>
            <a:r>
              <a:rPr lang="ru-RU" sz="1200" kern="1200" dirty="0">
                <a:solidFill>
                  <a:schemeClr val="tx1"/>
                </a:solidFill>
                <a:effectLst/>
                <a:latin typeface="+mn-lt"/>
                <a:ea typeface="+mn-ea"/>
                <a:cs typeface="+mn-cs"/>
              </a:rPr>
              <a:t>. Направления можно менять в любой момент, подстраиваясь под популярные тренды или собственные предпочтения.</a:t>
            </a:r>
          </a:p>
          <a:p>
            <a:pPr algn="just"/>
            <a:r>
              <a:rPr lang="ru-RU" sz="1200" kern="1200" dirty="0">
                <a:solidFill>
                  <a:schemeClr val="tx1"/>
                </a:solidFill>
                <a:effectLst/>
                <a:latin typeface="+mn-lt"/>
                <a:ea typeface="+mn-ea"/>
                <a:cs typeface="+mn-cs"/>
              </a:rPr>
              <a:t>Срок обучения 3 года 10 месяцев. Группы набираются на бюджетную и внебюджетную основу.</a:t>
            </a:r>
          </a:p>
        </p:txBody>
      </p:sp>
      <p:sp>
        <p:nvSpPr>
          <p:cNvPr id="4" name="Номер слайда 3"/>
          <p:cNvSpPr>
            <a:spLocks noGrp="1"/>
          </p:cNvSpPr>
          <p:nvPr>
            <p:ph type="sldNum" sz="quarter" idx="5"/>
          </p:nvPr>
        </p:nvSpPr>
        <p:spPr/>
        <p:txBody>
          <a:bodyPr/>
          <a:lstStyle/>
          <a:p>
            <a:fld id="{DF39B527-1CB2-47B6-B82B-A9FCC49861BC}" type="slidenum">
              <a:rPr lang="ru-RU" smtClean="0"/>
              <a:pPr/>
              <a:t>22</a:t>
            </a:fld>
            <a:endParaRPr lang="ru-RU"/>
          </a:p>
        </p:txBody>
      </p:sp>
    </p:spTree>
    <p:extLst>
      <p:ext uri="{BB962C8B-B14F-4D97-AF65-F5344CB8AC3E}">
        <p14:creationId xmlns:p14="http://schemas.microsoft.com/office/powerpoint/2010/main" val="2984486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sz="1200" kern="1200" dirty="0">
                <a:solidFill>
                  <a:schemeClr val="tx1"/>
                </a:solidFill>
                <a:effectLst/>
                <a:latin typeface="+mn-lt"/>
                <a:ea typeface="+mn-ea"/>
                <a:cs typeface="+mn-cs"/>
              </a:rPr>
              <a:t>Специальность «Туризм и гостеприимство», Нормативный срок обучения: 2 г. 10 мес.  </a:t>
            </a:r>
          </a:p>
          <a:p>
            <a:pPr algn="just"/>
            <a:r>
              <a:rPr lang="ru-RU" sz="1200" kern="1200" dirty="0">
                <a:solidFill>
                  <a:schemeClr val="tx1"/>
                </a:solidFill>
                <a:effectLst/>
                <a:latin typeface="+mn-lt"/>
                <a:ea typeface="+mn-ea"/>
                <a:cs typeface="+mn-cs"/>
              </a:rPr>
              <a:t>Планируется набор в группу по виду деятельности «предоставление гостиничных услуг».</a:t>
            </a:r>
          </a:p>
          <a:p>
            <a:pPr algn="just"/>
            <a:r>
              <a:rPr lang="ru-RU" sz="1200" kern="1200" dirty="0">
                <a:solidFill>
                  <a:schemeClr val="tx1"/>
                </a:solidFill>
                <a:effectLst/>
                <a:latin typeface="+mn-lt"/>
                <a:ea typeface="+mn-ea"/>
                <a:cs typeface="+mn-cs"/>
              </a:rPr>
              <a:t>Специалист по гостеприимству — это специалист, в ведении которого находится вопрос организации обслуживания гостей в гостиницах и туристских комплексах. Специалист по гостеприимству работает в гостиницах, туристических комплексах, домах отдыха и выполняет работы, связанные с комфортным размещением и соответствующими стандартами обслуживания посетителей в заведениях курортной, туристической и иной деятельности. Виды профессиональной деятельности: организация и контроль текущей деятельности работников службы приема и размещения; организация и контроль текущей деятельности работников службы питания; организация и контроль текущей деятельности работников службы обслуживания и эксплуатации номерного фонда; организация и контроль текущей деятельности работников службы бронирования и продаж.</a:t>
            </a:r>
            <a:endParaRPr lang="ru-RU" dirty="0"/>
          </a:p>
        </p:txBody>
      </p:sp>
      <p:sp>
        <p:nvSpPr>
          <p:cNvPr id="4" name="Номер слайда 3"/>
          <p:cNvSpPr>
            <a:spLocks noGrp="1"/>
          </p:cNvSpPr>
          <p:nvPr>
            <p:ph type="sldNum" sz="quarter" idx="5"/>
          </p:nvPr>
        </p:nvSpPr>
        <p:spPr/>
        <p:txBody>
          <a:bodyPr/>
          <a:lstStyle/>
          <a:p>
            <a:fld id="{DF39B527-1CB2-47B6-B82B-A9FCC49861BC}" type="slidenum">
              <a:rPr lang="ru-RU" smtClean="0"/>
              <a:pPr/>
              <a:t>23</a:t>
            </a:fld>
            <a:endParaRPr lang="ru-RU"/>
          </a:p>
        </p:txBody>
      </p:sp>
    </p:spTree>
    <p:extLst>
      <p:ext uri="{BB962C8B-B14F-4D97-AF65-F5344CB8AC3E}">
        <p14:creationId xmlns:p14="http://schemas.microsoft.com/office/powerpoint/2010/main" val="1302512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sz="1200" kern="1200" dirty="0">
                <a:solidFill>
                  <a:schemeClr val="tx1"/>
                </a:solidFill>
                <a:effectLst/>
                <a:latin typeface="+mn-lt"/>
                <a:ea typeface="+mn-ea"/>
                <a:cs typeface="+mn-cs"/>
              </a:rPr>
              <a:t>Наш колледж  - одно из старейших образовательных учреждений Челябинской области. Его история начинается в годы Великой Отечественной войны (основан 1944 году).  Более чем за  79 летнюю историю колледж выпустил свыше 20 тысяч специалистов. Колледж готовит кадры для предприятий торговли, легкой промышленности и сферы обслуживания г. Магнитогорска и Челябинской области. </a:t>
            </a:r>
          </a:p>
          <a:p>
            <a:pPr algn="just"/>
            <a:r>
              <a:rPr lang="ru-RU" sz="1200" kern="1200" dirty="0">
                <a:solidFill>
                  <a:schemeClr val="tx1"/>
                </a:solidFill>
                <a:effectLst/>
                <a:latin typeface="+mn-lt"/>
                <a:ea typeface="+mn-ea"/>
                <a:cs typeface="+mn-cs"/>
              </a:rPr>
              <a:t>Образовательный процесс проходит на трех отделениях- Технологическое отделение(ул. Сталеваров 11), Отделение индустрии питания и торговли(</a:t>
            </a:r>
            <a:r>
              <a:rPr lang="ru-RU" sz="1200" kern="1200" dirty="0" err="1">
                <a:solidFill>
                  <a:schemeClr val="tx1"/>
                </a:solidFill>
                <a:effectLst/>
                <a:latin typeface="+mn-lt"/>
                <a:ea typeface="+mn-ea"/>
                <a:cs typeface="+mn-cs"/>
              </a:rPr>
              <a:t>пр.К.Маркса</a:t>
            </a:r>
            <a:r>
              <a:rPr lang="ru-RU" sz="1200" kern="1200" dirty="0">
                <a:solidFill>
                  <a:schemeClr val="tx1"/>
                </a:solidFill>
                <a:effectLst/>
                <a:latin typeface="+mn-lt"/>
                <a:ea typeface="+mn-ea"/>
                <a:cs typeface="+mn-cs"/>
              </a:rPr>
              <a:t> 52), Техническое отделение(ул. Писарева 2).</a:t>
            </a:r>
          </a:p>
        </p:txBody>
      </p:sp>
      <p:sp>
        <p:nvSpPr>
          <p:cNvPr id="4" name="Номер слайда 3"/>
          <p:cNvSpPr>
            <a:spLocks noGrp="1"/>
          </p:cNvSpPr>
          <p:nvPr>
            <p:ph type="sldNum" sz="quarter" idx="5"/>
          </p:nvPr>
        </p:nvSpPr>
        <p:spPr/>
        <p:txBody>
          <a:bodyPr/>
          <a:lstStyle/>
          <a:p>
            <a:fld id="{DF39B527-1CB2-47B6-B82B-A9FCC49861BC}" type="slidenum">
              <a:rPr lang="ru-RU" smtClean="0"/>
              <a:pPr/>
              <a:t>2</a:t>
            </a:fld>
            <a:endParaRPr lang="ru-RU"/>
          </a:p>
        </p:txBody>
      </p:sp>
    </p:spTree>
    <p:extLst>
      <p:ext uri="{BB962C8B-B14F-4D97-AF65-F5344CB8AC3E}">
        <p14:creationId xmlns:p14="http://schemas.microsoft.com/office/powerpoint/2010/main" val="33011527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sz="1200" kern="1200" dirty="0">
                <a:solidFill>
                  <a:schemeClr val="tx1"/>
                </a:solidFill>
                <a:effectLst/>
                <a:latin typeface="+mn-lt"/>
                <a:ea typeface="+mn-ea"/>
                <a:cs typeface="+mn-cs"/>
              </a:rPr>
              <a:t>Специальность «Технология индустрии красоты», Нормативный срок обучения: 2 г. 10 мес. </a:t>
            </a:r>
          </a:p>
          <a:p>
            <a:pPr algn="just"/>
            <a:r>
              <a:rPr lang="ru-RU" sz="1200" kern="1200" dirty="0">
                <a:solidFill>
                  <a:schemeClr val="tx1"/>
                </a:solidFill>
                <a:effectLst/>
                <a:latin typeface="+mn-lt"/>
                <a:ea typeface="+mn-ea"/>
                <a:cs typeface="+mn-cs"/>
              </a:rPr>
              <a:t>Планируется набор 3 групп по видам деятельности: предоставление </a:t>
            </a:r>
            <a:r>
              <a:rPr lang="ru-RU" sz="1200" kern="1200" dirty="0" err="1">
                <a:solidFill>
                  <a:schemeClr val="tx1"/>
                </a:solidFill>
                <a:effectLst/>
                <a:latin typeface="+mn-lt"/>
                <a:ea typeface="+mn-ea"/>
                <a:cs typeface="+mn-cs"/>
              </a:rPr>
              <a:t>визажных</a:t>
            </a:r>
            <a:r>
              <a:rPr lang="ru-RU" sz="1200" kern="1200" dirty="0">
                <a:solidFill>
                  <a:schemeClr val="tx1"/>
                </a:solidFill>
                <a:effectLst/>
                <a:latin typeface="+mn-lt"/>
                <a:ea typeface="+mn-ea"/>
                <a:cs typeface="+mn-cs"/>
              </a:rPr>
              <a:t> услуг (внебюджетная основа),  предоставление косметических услуг (бюджетная основа), предоставление парикмахерских услуг(бюджетная основа).</a:t>
            </a:r>
          </a:p>
          <a:p>
            <a:pPr algn="just"/>
            <a:r>
              <a:rPr lang="ru-RU" sz="1200" kern="1200" dirty="0">
                <a:solidFill>
                  <a:schemeClr val="tx1"/>
                </a:solidFill>
                <a:effectLst/>
                <a:latin typeface="+mn-lt"/>
                <a:ea typeface="+mn-ea"/>
                <a:cs typeface="+mn-cs"/>
              </a:rPr>
              <a:t>Технология эстетических и </a:t>
            </a:r>
            <a:r>
              <a:rPr lang="ru-RU" sz="1200" kern="1200" dirty="0" err="1">
                <a:solidFill>
                  <a:schemeClr val="tx1"/>
                </a:solidFill>
                <a:effectLst/>
                <a:latin typeface="+mn-lt"/>
                <a:ea typeface="+mn-ea"/>
                <a:cs typeface="+mn-cs"/>
              </a:rPr>
              <a:t>визажных</a:t>
            </a:r>
            <a:r>
              <a:rPr lang="ru-RU" sz="1200" kern="1200" dirty="0">
                <a:solidFill>
                  <a:schemeClr val="tx1"/>
                </a:solidFill>
                <a:effectLst/>
                <a:latin typeface="+mn-lt"/>
                <a:ea typeface="+mn-ea"/>
                <a:cs typeface="+mn-cs"/>
              </a:rPr>
              <a:t> услуг - это сфера красоты. Для современного человека любая возможность улучшить свой имидж, выглядеть аккуратно, стильно — острая необходимость и незаменимый атрибут успеха.  Выпускники специальности работают косметологами, парикмахерами, визажистами, специалистами по маникюру и педикюру в салонах красоты, оздоровительных учреждениях, санаториях, фитнес-клубах. Мастер маникюра делает классический‚ аппаратный, европейский‚ SPA-маникюр/педикюр и, конечно, наращивание ногтей. </a:t>
            </a:r>
          </a:p>
        </p:txBody>
      </p:sp>
      <p:sp>
        <p:nvSpPr>
          <p:cNvPr id="4" name="Номер слайда 3"/>
          <p:cNvSpPr>
            <a:spLocks noGrp="1"/>
          </p:cNvSpPr>
          <p:nvPr>
            <p:ph type="sldNum" sz="quarter" idx="5"/>
          </p:nvPr>
        </p:nvSpPr>
        <p:spPr/>
        <p:txBody>
          <a:bodyPr/>
          <a:lstStyle/>
          <a:p>
            <a:fld id="{DF39B527-1CB2-47B6-B82B-A9FCC49861BC}" type="slidenum">
              <a:rPr lang="ru-RU" smtClean="0"/>
              <a:pPr/>
              <a:t>24</a:t>
            </a:fld>
            <a:endParaRPr lang="ru-RU"/>
          </a:p>
        </p:txBody>
      </p:sp>
    </p:spTree>
    <p:extLst>
      <p:ext uri="{BB962C8B-B14F-4D97-AF65-F5344CB8AC3E}">
        <p14:creationId xmlns:p14="http://schemas.microsoft.com/office/powerpoint/2010/main" val="3529863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sz="1200" kern="1200" dirty="0">
                <a:solidFill>
                  <a:schemeClr val="tx1"/>
                </a:solidFill>
                <a:effectLst/>
                <a:latin typeface="+mn-lt"/>
                <a:ea typeface="+mn-ea"/>
                <a:cs typeface="+mn-cs"/>
              </a:rPr>
              <a:t>Специальность «Графический дизайнер», Нормативный срок обучения: </a:t>
            </a:r>
            <a:r>
              <a:rPr lang="ru-RU" sz="1200" kern="1200" dirty="0" smtClean="0">
                <a:solidFill>
                  <a:schemeClr val="tx1"/>
                </a:solidFill>
                <a:effectLst/>
                <a:latin typeface="+mn-lt"/>
                <a:ea typeface="+mn-ea"/>
                <a:cs typeface="+mn-cs"/>
              </a:rPr>
              <a:t>2 </a:t>
            </a:r>
            <a:r>
              <a:rPr lang="ru-RU" sz="1200" kern="1200" dirty="0">
                <a:solidFill>
                  <a:schemeClr val="tx1"/>
                </a:solidFill>
                <a:effectLst/>
                <a:latin typeface="+mn-lt"/>
                <a:ea typeface="+mn-ea"/>
                <a:cs typeface="+mn-cs"/>
              </a:rPr>
              <a:t>г. 10 мес. Квалификация  «Графический дизайнер».</a:t>
            </a:r>
          </a:p>
          <a:p>
            <a:pPr algn="just"/>
            <a:r>
              <a:rPr lang="ru-RU" sz="1200" kern="1200" dirty="0">
                <a:solidFill>
                  <a:schemeClr val="tx1"/>
                </a:solidFill>
                <a:effectLst/>
                <a:latin typeface="+mn-lt"/>
                <a:ea typeface="+mn-ea"/>
                <a:cs typeface="+mn-cs"/>
              </a:rPr>
              <a:t> Графический дизайнер — это профессионал, который проектирует идеи с визуальным и текстовым контентом. Графический дизайнер — является создателем концепций и решений, которые решают задачи клиента в социальном, культурном и мировом контексте. Самое сложное в профессии графического дизайнера — понять клиента и создать убедительную визуальную коммуникацию для целевой аудитории с помощью изображений, слов или графики.</a:t>
            </a:r>
          </a:p>
          <a:p>
            <a:pPr algn="just"/>
            <a:r>
              <a:rPr lang="ru-RU" sz="1200" kern="1200" dirty="0">
                <a:solidFill>
                  <a:schemeClr val="tx1"/>
                </a:solidFill>
                <a:effectLst/>
                <a:latin typeface="+mn-lt"/>
                <a:ea typeface="+mn-ea"/>
                <a:cs typeface="+mn-cs"/>
              </a:rPr>
              <a:t>Преимущества профессии: </a:t>
            </a:r>
          </a:p>
          <a:p>
            <a:pPr algn="just"/>
            <a:r>
              <a:rPr lang="ru-RU" sz="1200" kern="1200" dirty="0">
                <a:solidFill>
                  <a:schemeClr val="tx1"/>
                </a:solidFill>
                <a:effectLst/>
                <a:latin typeface="+mn-lt"/>
                <a:ea typeface="+mn-ea"/>
                <a:cs typeface="+mn-cs"/>
              </a:rPr>
              <a:t>Высокий спрос, ведь крутой дизайн — один из ингредиентов для создания успешного бизнеса.</a:t>
            </a:r>
            <a:br>
              <a:rPr lang="ru-RU" sz="1200" kern="1200" dirty="0">
                <a:solidFill>
                  <a:schemeClr val="tx1"/>
                </a:solidFill>
                <a:effectLst/>
                <a:latin typeface="+mn-lt"/>
                <a:ea typeface="+mn-ea"/>
                <a:cs typeface="+mn-cs"/>
              </a:rPr>
            </a:br>
            <a:r>
              <a:rPr lang="ru-RU" sz="1200" kern="1200" dirty="0">
                <a:solidFill>
                  <a:schemeClr val="tx1"/>
                </a:solidFill>
                <a:effectLst/>
                <a:latin typeface="+mn-lt"/>
                <a:ea typeface="+mn-ea"/>
                <a:cs typeface="+mn-cs"/>
              </a:rPr>
              <a:t>Достойная зарплата. Чем толще портфолио успешных кейсов, тем больше сумма.</a:t>
            </a:r>
            <a:br>
              <a:rPr lang="ru-RU" sz="1200" kern="1200" dirty="0">
                <a:solidFill>
                  <a:schemeClr val="tx1"/>
                </a:solidFill>
                <a:effectLst/>
                <a:latin typeface="+mn-lt"/>
                <a:ea typeface="+mn-ea"/>
                <a:cs typeface="+mn-cs"/>
              </a:rPr>
            </a:br>
            <a:r>
              <a:rPr lang="ru-RU" sz="1200" kern="1200" dirty="0">
                <a:solidFill>
                  <a:schemeClr val="tx1"/>
                </a:solidFill>
                <a:effectLst/>
                <a:latin typeface="+mn-lt"/>
                <a:ea typeface="+mn-ea"/>
                <a:cs typeface="+mn-cs"/>
              </a:rPr>
              <a:t>Творчество. Каждый плакат, книга или приложение — это настроение, характер и эмоции, которые можно увидеть. В общем, без вдохновения не обойтись.</a:t>
            </a:r>
            <a:br>
              <a:rPr lang="ru-RU" sz="1200" kern="1200" dirty="0">
                <a:solidFill>
                  <a:schemeClr val="tx1"/>
                </a:solidFill>
                <a:effectLst/>
                <a:latin typeface="+mn-lt"/>
                <a:ea typeface="+mn-ea"/>
                <a:cs typeface="+mn-cs"/>
              </a:rPr>
            </a:br>
            <a:r>
              <a:rPr lang="ru-RU" sz="1200" kern="1200" dirty="0">
                <a:solidFill>
                  <a:schemeClr val="tx1"/>
                </a:solidFill>
                <a:effectLst/>
                <a:latin typeface="+mn-lt"/>
                <a:ea typeface="+mn-ea"/>
                <a:cs typeface="+mn-cs"/>
              </a:rPr>
              <a:t>Своё расписание. Не каждая профессия может похвастаться свободным графиком. </a:t>
            </a:r>
          </a:p>
          <a:p>
            <a:pPr algn="just"/>
            <a:r>
              <a:rPr lang="ru-RU" sz="1200" kern="1200" dirty="0">
                <a:solidFill>
                  <a:schemeClr val="tx1"/>
                </a:solidFill>
                <a:effectLst/>
                <a:latin typeface="+mn-lt"/>
                <a:ea typeface="+mn-ea"/>
                <a:cs typeface="+mn-cs"/>
              </a:rPr>
              <a:t>Срок обучения 3 года 10 месяцев. Группы набираются на бюджетную и внебюджетную основу.</a:t>
            </a:r>
            <a:endParaRPr lang="ru-RU" dirty="0"/>
          </a:p>
        </p:txBody>
      </p:sp>
      <p:sp>
        <p:nvSpPr>
          <p:cNvPr id="4" name="Номер слайда 3"/>
          <p:cNvSpPr>
            <a:spLocks noGrp="1"/>
          </p:cNvSpPr>
          <p:nvPr>
            <p:ph type="sldNum" sz="quarter" idx="5"/>
          </p:nvPr>
        </p:nvSpPr>
        <p:spPr/>
        <p:txBody>
          <a:bodyPr/>
          <a:lstStyle/>
          <a:p>
            <a:fld id="{DF39B527-1CB2-47B6-B82B-A9FCC49861BC}" type="slidenum">
              <a:rPr lang="ru-RU" smtClean="0"/>
              <a:pPr/>
              <a:t>25</a:t>
            </a:fld>
            <a:endParaRPr lang="ru-RU"/>
          </a:p>
        </p:txBody>
      </p:sp>
    </p:spTree>
    <p:extLst>
      <p:ext uri="{BB962C8B-B14F-4D97-AF65-F5344CB8AC3E}">
        <p14:creationId xmlns:p14="http://schemas.microsoft.com/office/powerpoint/2010/main" val="3995879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sz="1200" kern="1200" dirty="0">
                <a:solidFill>
                  <a:schemeClr val="tx1"/>
                </a:solidFill>
                <a:effectLst/>
                <a:latin typeface="+mn-lt"/>
                <a:ea typeface="+mn-ea"/>
                <a:cs typeface="+mn-cs"/>
              </a:rPr>
              <a:t>Специальность «Дизайн (по отраслям)», Срок обучения 3 года 10 месяцев. Квалификация «Дизайнер».</a:t>
            </a:r>
          </a:p>
          <a:p>
            <a:pPr algn="just"/>
            <a:r>
              <a:rPr lang="ru-RU" sz="1200" kern="1200" dirty="0">
                <a:solidFill>
                  <a:schemeClr val="tx1"/>
                </a:solidFill>
                <a:effectLst/>
                <a:latin typeface="+mn-lt"/>
                <a:ea typeface="+mn-ea"/>
                <a:cs typeface="+mn-cs"/>
              </a:rPr>
              <a:t>Специальность дизайнера предполагает создание макетов, художественное конструирование предметов и явлений современного мира. Инструментами специалиста являются концепции, графические рисунки, схемы, чертежи. Дизайнеры продумывают эргономичность и комфорт в эксплуатации предметов, интерьерных решений.</a:t>
            </a:r>
          </a:p>
          <a:p>
            <a:pPr algn="just"/>
            <a:r>
              <a:rPr lang="ru-RU" sz="1200" kern="1200" dirty="0">
                <a:solidFill>
                  <a:schemeClr val="tx1"/>
                </a:solidFill>
                <a:effectLst/>
                <a:latin typeface="+mn-lt"/>
                <a:ea typeface="+mn-ea"/>
                <a:cs typeface="+mn-cs"/>
              </a:rPr>
              <a:t>Специалисты предусматривают материалы, фактуры, габариты вещей. Помимо художественных способностей, сотрудникам необходимы технические знания, навыки работы в компьютерных программах. Дизайнерская деятельность предполагает внедрение новых технологий, инновационных разработок, усовершенствование предметов быта, техники, зданий.</a:t>
            </a:r>
          </a:p>
          <a:p>
            <a:pPr algn="just"/>
            <a:r>
              <a:rPr lang="ru-RU" sz="1200" kern="1200" dirty="0">
                <a:solidFill>
                  <a:schemeClr val="tx1"/>
                </a:solidFill>
                <a:effectLst/>
                <a:latin typeface="+mn-lt"/>
                <a:ea typeface="+mn-ea"/>
                <a:cs typeface="+mn-cs"/>
              </a:rPr>
              <a:t>Дизайнер занимается конструированием, созданием концепций новых товаров, интерьеров. При разработке проектов учитываются эстетичность и цветовое оформление, а также эргономичность и удобство в использовании. При составлении эскизов определяются запросы потребителей либо индивидуальных заказчиков.</a:t>
            </a:r>
          </a:p>
          <a:p>
            <a:pPr algn="just"/>
            <a:r>
              <a:rPr lang="ru-RU" sz="1200" kern="1200" dirty="0">
                <a:solidFill>
                  <a:schemeClr val="tx1"/>
                </a:solidFill>
                <a:effectLst/>
                <a:latin typeface="+mn-lt"/>
                <a:ea typeface="+mn-ea"/>
                <a:cs typeface="+mn-cs"/>
              </a:rPr>
              <a:t>Область профессиональной деятельности выпускников: художественное проектирование объектов графического дизайна, дизайна среды, промышленного дизайна, арт-дизайна; художественное образование в образовательных организациях дополнительного образования детей (детских школах искусств по видам искусств), общеобразовательных организациях, профессиональных образовательных организациях.</a:t>
            </a:r>
            <a:endParaRPr lang="ru-RU" dirty="0"/>
          </a:p>
        </p:txBody>
      </p:sp>
      <p:sp>
        <p:nvSpPr>
          <p:cNvPr id="4" name="Номер слайда 3"/>
          <p:cNvSpPr>
            <a:spLocks noGrp="1"/>
          </p:cNvSpPr>
          <p:nvPr>
            <p:ph type="sldNum" sz="quarter" idx="5"/>
          </p:nvPr>
        </p:nvSpPr>
        <p:spPr/>
        <p:txBody>
          <a:bodyPr/>
          <a:lstStyle/>
          <a:p>
            <a:fld id="{DF39B527-1CB2-47B6-B82B-A9FCC49861BC}" type="slidenum">
              <a:rPr lang="ru-RU" smtClean="0"/>
              <a:pPr/>
              <a:t>26</a:t>
            </a:fld>
            <a:endParaRPr lang="ru-RU"/>
          </a:p>
        </p:txBody>
      </p:sp>
    </p:spTree>
    <p:extLst>
      <p:ext uri="{BB962C8B-B14F-4D97-AF65-F5344CB8AC3E}">
        <p14:creationId xmlns:p14="http://schemas.microsoft.com/office/powerpoint/2010/main" val="2160321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sz="1200" kern="1200" dirty="0">
                <a:solidFill>
                  <a:schemeClr val="tx1"/>
                </a:solidFill>
                <a:effectLst/>
                <a:latin typeface="+mn-lt"/>
                <a:ea typeface="+mn-ea"/>
                <a:cs typeface="+mn-cs"/>
              </a:rPr>
              <a:t>Специальность «Техника и искусство фотографии», срок обучения 2 г. 10 месяцев, Квалификация «Специалист в области фотографии».</a:t>
            </a:r>
          </a:p>
          <a:p>
            <a:pPr algn="just"/>
            <a:r>
              <a:rPr lang="ru-RU" sz="1200" kern="1200" dirty="0">
                <a:solidFill>
                  <a:schemeClr val="tx1"/>
                </a:solidFill>
                <a:effectLst/>
                <a:latin typeface="+mn-lt"/>
                <a:ea typeface="+mn-ea"/>
                <a:cs typeface="+mn-cs"/>
              </a:rPr>
              <a:t>Фотографом называют человека или специалиста, создающего фотографии с помощью фотоаппарата и специального оборудования для их распечатки. Фотограф — человек, останавливающий прекрасные мгновения жизни.</a:t>
            </a:r>
          </a:p>
          <a:p>
            <a:pPr algn="just"/>
            <a:r>
              <a:rPr lang="ru-RU" sz="1200" kern="1200" dirty="0">
                <a:solidFill>
                  <a:schemeClr val="tx1"/>
                </a:solidFill>
                <a:effectLst/>
                <a:latin typeface="+mn-lt"/>
                <a:ea typeface="+mn-ea"/>
                <a:cs typeface="+mn-cs"/>
              </a:rPr>
              <a:t>Как в любой другой профессии, в работе фотографа есть свои преимущества: </a:t>
            </a:r>
          </a:p>
          <a:p>
            <a:pPr algn="just"/>
            <a:r>
              <a:rPr lang="ru-RU" sz="1200" kern="1200" dirty="0">
                <a:solidFill>
                  <a:schemeClr val="tx1"/>
                </a:solidFill>
                <a:effectLst/>
                <a:latin typeface="+mn-lt"/>
                <a:ea typeface="+mn-ea"/>
                <a:cs typeface="+mn-cs"/>
              </a:rPr>
              <a:t>Свободный график работы. Возможность самостоятельно регулировать нагрузку. Особенно если вы фрилансер. Берите заказов столько, сколько сможете освоить. </a:t>
            </a:r>
          </a:p>
          <a:p>
            <a:pPr algn="just"/>
            <a:r>
              <a:rPr lang="ru-RU" sz="1200" kern="1200" dirty="0">
                <a:solidFill>
                  <a:schemeClr val="tx1"/>
                </a:solidFill>
                <a:effectLst/>
                <a:latin typeface="+mn-lt"/>
                <a:ea typeface="+mn-ea"/>
                <a:cs typeface="+mn-cs"/>
              </a:rPr>
              <a:t>Высокие заработки. Заработок фотографа с одной стороны регулируется спросом на его услуги, с другой – физическими возможностями обработать и качественно выполнить все заказы. </a:t>
            </a:r>
          </a:p>
          <a:p>
            <a:pPr algn="just"/>
            <a:r>
              <a:rPr lang="ru-RU" sz="1200" kern="1200" dirty="0">
                <a:solidFill>
                  <a:schemeClr val="tx1"/>
                </a:solidFill>
                <a:effectLst/>
                <a:latin typeface="+mn-lt"/>
                <a:ea typeface="+mn-ea"/>
                <a:cs typeface="+mn-cs"/>
              </a:rPr>
              <a:t>Творческая работа, которая способствует развитию и самосовершенствованию. Мир фотографии не стоит на месте. Фотограф должен постоянно узнавать что-то новое, совершенствовать свои навыки, пробовать новые техники съемки и обработки фотографий. Это очень увлекательно. </a:t>
            </a:r>
          </a:p>
          <a:p>
            <a:pPr algn="just"/>
            <a:r>
              <a:rPr lang="ru-RU" sz="1200" kern="1200" dirty="0">
                <a:solidFill>
                  <a:schemeClr val="tx1"/>
                </a:solidFill>
                <a:effectLst/>
                <a:latin typeface="+mn-lt"/>
                <a:ea typeface="+mn-ea"/>
                <a:cs typeface="+mn-cs"/>
              </a:rPr>
              <a:t>Возможность общаться с новыми интересными людьми. Это могут быть не только коллеги «по цеху», но и клиенты, с которыми вы познакомитесь в процессе съемки. Престиж и мировое признание. Быть хорошим фотографом - это престижно. К вашему профессионально мнению будут прислушиваться другие фотомастера, а график работы будет расписан на месяцы вперед. </a:t>
            </a:r>
            <a:endParaRPr lang="ru-RU" dirty="0"/>
          </a:p>
        </p:txBody>
      </p:sp>
      <p:sp>
        <p:nvSpPr>
          <p:cNvPr id="4" name="Номер слайда 3"/>
          <p:cNvSpPr>
            <a:spLocks noGrp="1"/>
          </p:cNvSpPr>
          <p:nvPr>
            <p:ph type="sldNum" sz="quarter" idx="5"/>
          </p:nvPr>
        </p:nvSpPr>
        <p:spPr/>
        <p:txBody>
          <a:bodyPr/>
          <a:lstStyle/>
          <a:p>
            <a:fld id="{DF39B527-1CB2-47B6-B82B-A9FCC49861BC}" type="slidenum">
              <a:rPr lang="ru-RU" smtClean="0"/>
              <a:pPr/>
              <a:t>27</a:t>
            </a:fld>
            <a:endParaRPr lang="ru-RU"/>
          </a:p>
        </p:txBody>
      </p:sp>
    </p:spTree>
    <p:extLst>
      <p:ext uri="{BB962C8B-B14F-4D97-AF65-F5344CB8AC3E}">
        <p14:creationId xmlns:p14="http://schemas.microsoft.com/office/powerpoint/2010/main" val="2991573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sz="1200" kern="1200" dirty="0" smtClean="0">
                <a:solidFill>
                  <a:schemeClr val="tx1"/>
                </a:solidFill>
                <a:effectLst/>
                <a:latin typeface="+mn-lt"/>
                <a:ea typeface="+mn-ea"/>
                <a:cs typeface="+mn-cs"/>
              </a:rPr>
              <a:t>Профессия «Мастер общестроительных работ», </a:t>
            </a:r>
            <a:r>
              <a:rPr lang="ru-RU" sz="1200" kern="1200" dirty="0">
                <a:solidFill>
                  <a:schemeClr val="tx1"/>
                </a:solidFill>
                <a:effectLst/>
                <a:latin typeface="+mn-lt"/>
                <a:ea typeface="+mn-ea"/>
                <a:cs typeface="+mn-cs"/>
              </a:rPr>
              <a:t>срок обучения </a:t>
            </a:r>
            <a:r>
              <a:rPr lang="ru-RU" sz="1200" kern="1200" dirty="0" smtClean="0">
                <a:solidFill>
                  <a:schemeClr val="tx1"/>
                </a:solidFill>
                <a:effectLst/>
                <a:latin typeface="+mn-lt"/>
                <a:ea typeface="+mn-ea"/>
                <a:cs typeface="+mn-cs"/>
              </a:rPr>
              <a:t>1 </a:t>
            </a:r>
            <a:r>
              <a:rPr lang="ru-RU" sz="1200" kern="1200" dirty="0">
                <a:solidFill>
                  <a:schemeClr val="tx1"/>
                </a:solidFill>
                <a:effectLst/>
                <a:latin typeface="+mn-lt"/>
                <a:ea typeface="+mn-ea"/>
                <a:cs typeface="+mn-cs"/>
              </a:rPr>
              <a:t>г. 10 месяцев, Квалификация </a:t>
            </a:r>
            <a:r>
              <a:rPr lang="ru-RU" sz="1200" kern="1200" dirty="0" smtClean="0">
                <a:solidFill>
                  <a:schemeClr val="tx1"/>
                </a:solidFill>
                <a:effectLst/>
                <a:latin typeface="+mn-lt"/>
                <a:ea typeface="+mn-ea"/>
                <a:cs typeface="+mn-cs"/>
              </a:rPr>
              <a:t>«Мастер общестроительных работ».</a:t>
            </a:r>
          </a:p>
          <a:p>
            <a:pPr algn="just"/>
            <a:r>
              <a:rPr lang="ru-RU" sz="1200" kern="1200" dirty="0" smtClean="0">
                <a:solidFill>
                  <a:schemeClr val="tx1"/>
                </a:solidFill>
                <a:effectLst/>
                <a:latin typeface="+mn-lt"/>
                <a:ea typeface="+mn-ea"/>
                <a:cs typeface="+mn-cs"/>
              </a:rPr>
              <a:t>Мастер общестроительных работ - это квалифицированный рабочий, выполняющий арматурные, бетонные, каменные, монтажные, печные, </a:t>
            </a:r>
            <a:r>
              <a:rPr lang="ru-RU" sz="1200" kern="1200" dirty="0" err="1" smtClean="0">
                <a:solidFill>
                  <a:schemeClr val="tx1"/>
                </a:solidFill>
                <a:effectLst/>
                <a:latin typeface="+mn-lt"/>
                <a:ea typeface="+mn-ea"/>
                <a:cs typeface="+mn-cs"/>
              </a:rPr>
              <a:t>стропальные</a:t>
            </a:r>
            <a:r>
              <a:rPr lang="ru-RU" sz="1200" kern="1200" dirty="0" smtClean="0">
                <a:solidFill>
                  <a:schemeClr val="tx1"/>
                </a:solidFill>
                <a:effectLst/>
                <a:latin typeface="+mn-lt"/>
                <a:ea typeface="+mn-ea"/>
                <a:cs typeface="+mn-cs"/>
              </a:rPr>
              <a:t>, электросварочные работы при возведении, ремонте и реконструкции зданий и сооружений всех типов из сборных металлических конструкций.</a:t>
            </a:r>
          </a:p>
          <a:p>
            <a:pPr algn="just"/>
            <a:r>
              <a:rPr lang="ru-RU" sz="1200" kern="1200" dirty="0" smtClean="0">
                <a:solidFill>
                  <a:schemeClr val="tx1"/>
                </a:solidFill>
                <a:effectLst/>
                <a:latin typeface="+mn-lt"/>
                <a:ea typeface="+mn-ea"/>
                <a:cs typeface="+mn-cs"/>
              </a:rPr>
              <a:t>Мастер общестроительных работ - это надежная и стабильная профессия, её сложно автоматизировать, поэтому кадры здесь будут требоваться всегда. Выпускник профессии будет способен читать архитектурно-строительные чертежи, проекты, монтажные схемы, схемы производства работ. Мастеру-строителю можно поручить монтировать сборные металлические конструкции различными методами при возведении всех типов зданий, сборку и монтаж металлических конструкций и металлоизделий (колонны, балки, фермы, структурные конструкции и др.)</a:t>
            </a:r>
          </a:p>
          <a:p>
            <a:pPr algn="just"/>
            <a:r>
              <a:rPr lang="ru-RU" sz="1200" kern="1200" dirty="0" smtClean="0">
                <a:solidFill>
                  <a:schemeClr val="tx1"/>
                </a:solidFill>
                <a:effectLst/>
                <a:latin typeface="+mn-lt"/>
                <a:ea typeface="+mn-ea"/>
                <a:cs typeface="+mn-cs"/>
              </a:rPr>
              <a:t>Опорный работодатель:</a:t>
            </a:r>
          </a:p>
          <a:p>
            <a:pPr algn="just"/>
            <a:r>
              <a:rPr lang="ru-RU" sz="1200" kern="1200" dirty="0" smtClean="0">
                <a:solidFill>
                  <a:schemeClr val="tx1"/>
                </a:solidFill>
                <a:effectLst/>
                <a:latin typeface="+mn-lt"/>
                <a:ea typeface="+mn-ea"/>
                <a:cs typeface="+mn-cs"/>
              </a:rPr>
              <a:t>АО «</a:t>
            </a:r>
            <a:r>
              <a:rPr lang="ru-RU" sz="1200" kern="1200" dirty="0" err="1" smtClean="0">
                <a:solidFill>
                  <a:schemeClr val="tx1"/>
                </a:solidFill>
                <a:effectLst/>
                <a:latin typeface="+mn-lt"/>
                <a:ea typeface="+mn-ea"/>
                <a:cs typeface="+mn-cs"/>
              </a:rPr>
              <a:t>Прокатмонтаж</a:t>
            </a:r>
            <a:r>
              <a:rPr lang="ru-RU" sz="1200" kern="1200" dirty="0" smtClean="0">
                <a:solidFill>
                  <a:schemeClr val="tx1"/>
                </a:solidFill>
                <a:effectLst/>
                <a:latin typeface="+mn-lt"/>
                <a:ea typeface="+mn-ea"/>
                <a:cs typeface="+mn-cs"/>
              </a:rPr>
              <a:t>» возможно целевое обучение с выплатой стипендии работодателя.</a:t>
            </a:r>
          </a:p>
          <a:p>
            <a:pPr algn="just"/>
            <a:endParaRPr lang="ru-RU" sz="1200" kern="1200" dirty="0" smtClean="0">
              <a:solidFill>
                <a:schemeClr val="tx1"/>
              </a:solidFill>
              <a:effectLst/>
              <a:latin typeface="+mn-lt"/>
              <a:ea typeface="+mn-ea"/>
              <a:cs typeface="+mn-cs"/>
            </a:endParaRPr>
          </a:p>
          <a:p>
            <a:pPr algn="just"/>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5"/>
          </p:nvPr>
        </p:nvSpPr>
        <p:spPr/>
        <p:txBody>
          <a:bodyPr/>
          <a:lstStyle/>
          <a:p>
            <a:fld id="{DF39B527-1CB2-47B6-B82B-A9FCC49861BC}" type="slidenum">
              <a:rPr lang="ru-RU" smtClean="0"/>
              <a:pPr/>
              <a:t>28</a:t>
            </a:fld>
            <a:endParaRPr lang="ru-RU"/>
          </a:p>
        </p:txBody>
      </p:sp>
    </p:spTree>
    <p:extLst>
      <p:ext uri="{BB962C8B-B14F-4D97-AF65-F5344CB8AC3E}">
        <p14:creationId xmlns:p14="http://schemas.microsoft.com/office/powerpoint/2010/main" val="39070760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pPr algn="just"/>
            <a:r>
              <a:rPr lang="ru-RU" sz="1200" kern="1200" dirty="0" smtClean="0">
                <a:solidFill>
                  <a:schemeClr val="tx1"/>
                </a:solidFill>
                <a:effectLst/>
                <a:latin typeface="+mn-lt"/>
                <a:ea typeface="+mn-ea"/>
                <a:cs typeface="+mn-cs"/>
              </a:rPr>
              <a:t>Профессия «Аппаратчик-оператор производства продуктов питания из растительного сырья», </a:t>
            </a:r>
            <a:r>
              <a:rPr lang="ru-RU" sz="1200" kern="1200" dirty="0">
                <a:solidFill>
                  <a:schemeClr val="tx1"/>
                </a:solidFill>
                <a:effectLst/>
                <a:latin typeface="+mn-lt"/>
                <a:ea typeface="+mn-ea"/>
                <a:cs typeface="+mn-cs"/>
              </a:rPr>
              <a:t>срок обучения </a:t>
            </a:r>
            <a:r>
              <a:rPr lang="ru-RU" sz="1200" kern="1200" dirty="0" smtClean="0">
                <a:solidFill>
                  <a:schemeClr val="tx1"/>
                </a:solidFill>
                <a:effectLst/>
                <a:latin typeface="+mn-lt"/>
                <a:ea typeface="+mn-ea"/>
                <a:cs typeface="+mn-cs"/>
              </a:rPr>
              <a:t>1 </a:t>
            </a:r>
            <a:r>
              <a:rPr lang="ru-RU" sz="1200" kern="1200" dirty="0">
                <a:solidFill>
                  <a:schemeClr val="tx1"/>
                </a:solidFill>
                <a:effectLst/>
                <a:latin typeface="+mn-lt"/>
                <a:ea typeface="+mn-ea"/>
                <a:cs typeface="+mn-cs"/>
              </a:rPr>
              <a:t>г. 10 месяцев, Квалификация </a:t>
            </a:r>
            <a:r>
              <a:rPr lang="ru-RU" sz="1200" kern="1200" dirty="0" smtClean="0">
                <a:solidFill>
                  <a:schemeClr val="tx1"/>
                </a:solidFill>
                <a:effectLst/>
                <a:latin typeface="+mn-lt"/>
                <a:ea typeface="+mn-ea"/>
                <a:cs typeface="+mn-cs"/>
              </a:rPr>
              <a:t>«Аппаратчик-оператор производства продуктов питания из растительного сырья».</a:t>
            </a:r>
          </a:p>
          <a:p>
            <a:pPr algn="just"/>
            <a:r>
              <a:rPr lang="ru-RU" sz="1200" kern="1200" dirty="0" smtClean="0">
                <a:solidFill>
                  <a:schemeClr val="tx1"/>
                </a:solidFill>
                <a:effectLst/>
                <a:latin typeface="+mn-lt"/>
                <a:ea typeface="+mn-ea"/>
                <a:cs typeface="+mn-cs"/>
              </a:rPr>
              <a:t>Аппаратчик-оператор производства продуктов питания из растительного сырья — это специалист, который осуществляет работу на технологических линиях и оборудовании для переработки растительного сырья в пищевые продукты.</a:t>
            </a:r>
          </a:p>
          <a:p>
            <a:pPr algn="just"/>
            <a:r>
              <a:rPr lang="ru-RU" sz="1200" kern="1200" dirty="0" smtClean="0">
                <a:solidFill>
                  <a:schemeClr val="tx1"/>
                </a:solidFill>
                <a:effectLst/>
                <a:latin typeface="+mn-lt"/>
                <a:ea typeface="+mn-ea"/>
                <a:cs typeface="+mn-cs"/>
              </a:rPr>
              <a:t>Аппаратчик-оператор отвечает за:  обслуживание и контроль работы специального оборудования, используемого для производства пищевых продуктов из растительного сырья; подготовку, запуск, контроль и наблюдение за технологическими процессами на производственной линии; правильностью и качеством процесса; обеспечивает безопасность производственных операций; своевременно реагирует на возможные сбои или неисправности; производство хлебобулочных и кондитерских изделий. </a:t>
            </a:r>
          </a:p>
          <a:p>
            <a:pPr algn="just"/>
            <a:r>
              <a:rPr lang="ru-RU" sz="1200" kern="1200" dirty="0" smtClean="0">
                <a:solidFill>
                  <a:schemeClr val="tx1"/>
                </a:solidFill>
                <a:effectLst/>
                <a:latin typeface="+mn-lt"/>
                <a:ea typeface="+mn-ea"/>
                <a:cs typeface="+mn-cs"/>
              </a:rPr>
              <a:t>Профессия аппаратчика-оператора является перспективной и востребованной. Специалисты этой области могут рассчитывать на стабильную работу и достойную заработную плату. Кроме того, развитие технологий и внедрение новых методов производства открывает перед аппаратчиками-операторами возможности для карьерного роста и повышения квалификации.</a:t>
            </a:r>
          </a:p>
          <a:p>
            <a:pPr algn="just"/>
            <a:r>
              <a:rPr lang="ru-RU" sz="1200" kern="1200" dirty="0" smtClean="0">
                <a:solidFill>
                  <a:schemeClr val="tx1"/>
                </a:solidFill>
                <a:effectLst/>
                <a:latin typeface="+mn-lt"/>
                <a:ea typeface="+mn-ea"/>
                <a:cs typeface="+mn-cs"/>
              </a:rPr>
              <a:t>Таким образом, профессия аппаратчика-оператора производства продуктов питания из растительного сырья является интересной и важной. Она позволяет внести свой вклад в обеспечение населения качественными и безопасными продуктами питания.</a:t>
            </a:r>
          </a:p>
          <a:p>
            <a:pPr algn="just"/>
            <a:r>
              <a:rPr lang="ru-RU" sz="1200" kern="1200" dirty="0" smtClean="0">
                <a:solidFill>
                  <a:schemeClr val="tx1"/>
                </a:solidFill>
                <a:effectLst/>
                <a:latin typeface="+mn-lt"/>
                <a:ea typeface="+mn-ea"/>
                <a:cs typeface="+mn-cs"/>
              </a:rPr>
              <a:t>Ведущий работодатель:</a:t>
            </a:r>
          </a:p>
          <a:p>
            <a:pPr algn="just"/>
            <a:r>
              <a:rPr lang="ru-RU" sz="1200" kern="1200" dirty="0" smtClean="0">
                <a:solidFill>
                  <a:schemeClr val="tx1"/>
                </a:solidFill>
                <a:effectLst/>
                <a:latin typeface="+mn-lt"/>
                <a:ea typeface="+mn-ea"/>
                <a:cs typeface="+mn-cs"/>
              </a:rPr>
              <a:t>ОАО «Магнитогорский </a:t>
            </a:r>
            <a:r>
              <a:rPr lang="ru-RU" sz="1200" kern="1200" dirty="0" err="1" smtClean="0">
                <a:solidFill>
                  <a:schemeClr val="tx1"/>
                </a:solidFill>
                <a:effectLst/>
                <a:latin typeface="+mn-lt"/>
                <a:ea typeface="+mn-ea"/>
                <a:cs typeface="+mn-cs"/>
              </a:rPr>
              <a:t>хлебокомбинат</a:t>
            </a:r>
            <a:r>
              <a:rPr lang="ru-RU" sz="1200" kern="1200" dirty="0" smtClean="0">
                <a:solidFill>
                  <a:schemeClr val="tx1"/>
                </a:solidFill>
                <a:effectLst/>
                <a:latin typeface="+mn-lt"/>
                <a:ea typeface="+mn-ea"/>
                <a:cs typeface="+mn-cs"/>
              </a:rPr>
              <a:t>» возможно целевое обучение</a:t>
            </a:r>
          </a:p>
          <a:p>
            <a:pPr algn="just"/>
            <a:endParaRPr lang="ru-RU" sz="1200" kern="1200" dirty="0" smtClean="0">
              <a:solidFill>
                <a:schemeClr val="tx1"/>
              </a:solidFill>
              <a:effectLst/>
              <a:latin typeface="+mn-lt"/>
              <a:ea typeface="+mn-ea"/>
              <a:cs typeface="+mn-cs"/>
            </a:endParaRPr>
          </a:p>
          <a:p>
            <a:pPr algn="just"/>
            <a:endParaRPr lang="ru-RU" sz="120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5"/>
          </p:nvPr>
        </p:nvSpPr>
        <p:spPr/>
        <p:txBody>
          <a:bodyPr/>
          <a:lstStyle/>
          <a:p>
            <a:fld id="{DF39B527-1CB2-47B6-B82B-A9FCC49861BC}" type="slidenum">
              <a:rPr lang="ru-RU" smtClean="0"/>
              <a:pPr/>
              <a:t>29</a:t>
            </a:fld>
            <a:endParaRPr lang="ru-RU"/>
          </a:p>
        </p:txBody>
      </p:sp>
    </p:spTree>
    <p:extLst>
      <p:ext uri="{BB962C8B-B14F-4D97-AF65-F5344CB8AC3E}">
        <p14:creationId xmlns:p14="http://schemas.microsoft.com/office/powerpoint/2010/main" val="8015650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sz="1200" kern="1200" dirty="0">
                <a:solidFill>
                  <a:schemeClr val="tx1"/>
                </a:solidFill>
                <a:effectLst/>
                <a:latin typeface="+mn-lt"/>
                <a:ea typeface="+mn-ea"/>
                <a:cs typeface="+mn-cs"/>
              </a:rPr>
              <a:t>Несколько слов о наших партнерах.</a:t>
            </a:r>
          </a:p>
          <a:p>
            <a:pPr algn="just"/>
            <a:r>
              <a:rPr lang="ru-RU" sz="1200" kern="1200" dirty="0">
                <a:solidFill>
                  <a:schemeClr val="tx1"/>
                </a:solidFill>
                <a:effectLst/>
                <a:latin typeface="+mn-lt"/>
                <a:ea typeface="+mn-ea"/>
                <a:cs typeface="+mn-cs"/>
              </a:rPr>
              <a:t>Наши социальные партнеры : ОАО "Магнитогорский хлебокомбинат", ООО ПГ "Русский хлеб", ООО ТД ХОРЕКА, ООО «ВЛАН», ООО «</a:t>
            </a:r>
            <a:r>
              <a:rPr lang="ru-RU" sz="1200" kern="1200" dirty="0" err="1">
                <a:solidFill>
                  <a:schemeClr val="tx1"/>
                </a:solidFill>
                <a:effectLst/>
                <a:latin typeface="+mn-lt"/>
                <a:ea typeface="+mn-ea"/>
                <a:cs typeface="+mn-cs"/>
              </a:rPr>
              <a:t>Панцеротти</a:t>
            </a:r>
            <a:r>
              <a:rPr lang="ru-RU" sz="1200" kern="1200" dirty="0">
                <a:solidFill>
                  <a:schemeClr val="tx1"/>
                </a:solidFill>
                <a:effectLst/>
                <a:latin typeface="+mn-lt"/>
                <a:ea typeface="+mn-ea"/>
                <a:cs typeface="+mn-cs"/>
              </a:rPr>
              <a:t>», ООО "Альфа-Лидер", ООО " Профессиональная аварийно-спасательное формирование "Магнитогорская служба спасения", ООО "</a:t>
            </a:r>
            <a:r>
              <a:rPr lang="ru-RU" sz="1200" kern="1200" dirty="0" err="1">
                <a:solidFill>
                  <a:schemeClr val="tx1"/>
                </a:solidFill>
                <a:effectLst/>
                <a:latin typeface="+mn-lt"/>
                <a:ea typeface="+mn-ea"/>
                <a:cs typeface="+mn-cs"/>
              </a:rPr>
              <a:t>МагСервис</a:t>
            </a:r>
            <a:r>
              <a:rPr lang="ru-RU" sz="1200" kern="1200" dirty="0">
                <a:solidFill>
                  <a:schemeClr val="tx1"/>
                </a:solidFill>
                <a:effectLst/>
                <a:latin typeface="+mn-lt"/>
                <a:ea typeface="+mn-ea"/>
                <a:cs typeface="+mn-cs"/>
              </a:rPr>
              <a:t>", салон красоты "</a:t>
            </a:r>
            <a:r>
              <a:rPr lang="ru-RU" sz="1200" kern="1200" dirty="0" err="1">
                <a:solidFill>
                  <a:schemeClr val="tx1"/>
                </a:solidFill>
                <a:effectLst/>
                <a:latin typeface="+mn-lt"/>
                <a:ea typeface="+mn-ea"/>
                <a:cs typeface="+mn-cs"/>
              </a:rPr>
              <a:t>Лура</a:t>
            </a:r>
            <a:r>
              <a:rPr lang="ru-RU" sz="1200" kern="1200" dirty="0">
                <a:solidFill>
                  <a:schemeClr val="tx1"/>
                </a:solidFill>
                <a:effectLst/>
                <a:latin typeface="+mn-lt"/>
                <a:ea typeface="+mn-ea"/>
                <a:cs typeface="+mn-cs"/>
              </a:rPr>
              <a:t>", АНО ДПО "Мастерская стиля", салон красоты "Ирида", типография "Копи центр", типография "Арт креатив", ООО "</a:t>
            </a:r>
            <a:r>
              <a:rPr lang="ru-RU" sz="1200" kern="1200" dirty="0" err="1">
                <a:solidFill>
                  <a:schemeClr val="tx1"/>
                </a:solidFill>
                <a:effectLst/>
                <a:latin typeface="+mn-lt"/>
                <a:ea typeface="+mn-ea"/>
                <a:cs typeface="+mn-cs"/>
              </a:rPr>
              <a:t>Магна</a:t>
            </a:r>
            <a:r>
              <a:rPr lang="ru-RU" sz="1200" kern="1200" dirty="0">
                <a:solidFill>
                  <a:schemeClr val="tx1"/>
                </a:solidFill>
                <a:effectLst/>
                <a:latin typeface="+mn-lt"/>
                <a:ea typeface="+mn-ea"/>
                <a:cs typeface="+mn-cs"/>
              </a:rPr>
              <a:t>«, ООО «Шок цена», ООО «Агроторг» (маг-н Пятерочка), ООО «Электротехническая компания» (гипермаркет «</a:t>
            </a:r>
            <a:r>
              <a:rPr lang="ru-RU" sz="1200" kern="1200" dirty="0" err="1">
                <a:solidFill>
                  <a:schemeClr val="tx1"/>
                </a:solidFill>
                <a:effectLst/>
                <a:latin typeface="+mn-lt"/>
                <a:ea typeface="+mn-ea"/>
                <a:cs typeface="+mn-cs"/>
              </a:rPr>
              <a:t>Добрострой</a:t>
            </a:r>
            <a:r>
              <a:rPr lang="ru-RU" sz="1200" kern="1200" dirty="0">
                <a:solidFill>
                  <a:schemeClr val="tx1"/>
                </a:solidFill>
                <a:effectLst/>
                <a:latin typeface="+mn-lt"/>
                <a:ea typeface="+mn-ea"/>
                <a:cs typeface="+mn-cs"/>
              </a:rPr>
              <a:t>») и многие другие . Мы сотрудничаем с  крупнейшими  индивидуальными предпринимателями. Именно там, на базе этих организаций,  наши студенты проходят практику, а после окончания колледжа в них  начинают свой трудовой путь.</a:t>
            </a:r>
          </a:p>
        </p:txBody>
      </p:sp>
      <p:sp>
        <p:nvSpPr>
          <p:cNvPr id="4" name="Номер слайда 3"/>
          <p:cNvSpPr>
            <a:spLocks noGrp="1"/>
          </p:cNvSpPr>
          <p:nvPr>
            <p:ph type="sldNum" sz="quarter" idx="5"/>
          </p:nvPr>
        </p:nvSpPr>
        <p:spPr/>
        <p:txBody>
          <a:bodyPr/>
          <a:lstStyle/>
          <a:p>
            <a:fld id="{DF39B527-1CB2-47B6-B82B-A9FCC49861BC}" type="slidenum">
              <a:rPr lang="ru-RU" smtClean="0"/>
              <a:pPr/>
              <a:t>30</a:t>
            </a:fld>
            <a:endParaRPr lang="ru-RU"/>
          </a:p>
        </p:txBody>
      </p:sp>
    </p:spTree>
    <p:extLst>
      <p:ext uri="{BB962C8B-B14F-4D97-AF65-F5344CB8AC3E}">
        <p14:creationId xmlns:p14="http://schemas.microsoft.com/office/powerpoint/2010/main" val="34575474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sz="1200" kern="1200" dirty="0">
                <a:solidFill>
                  <a:schemeClr val="tx1"/>
                </a:solidFill>
                <a:effectLst/>
                <a:latin typeface="+mn-lt"/>
                <a:ea typeface="+mn-ea"/>
                <a:cs typeface="+mn-cs"/>
              </a:rPr>
              <a:t>В нашем колледже активная студенческая жизнь. Проходят мероприятия в рамках реализации программы воспитания и социализации по профориентационному, гражданско-патриотическому, культурно-творческому, экологическому, бизнес-ориентирующему, спортивному и </a:t>
            </a:r>
            <a:r>
              <a:rPr lang="ru-RU" sz="1200" kern="1200" dirty="0" err="1">
                <a:solidFill>
                  <a:schemeClr val="tx1"/>
                </a:solidFill>
                <a:effectLst/>
                <a:latin typeface="+mn-lt"/>
                <a:ea typeface="+mn-ea"/>
                <a:cs typeface="+mn-cs"/>
              </a:rPr>
              <a:t>здоровьесберегающему</a:t>
            </a:r>
            <a:r>
              <a:rPr lang="ru-RU" sz="1200" kern="1200" dirty="0">
                <a:solidFill>
                  <a:schemeClr val="tx1"/>
                </a:solidFill>
                <a:effectLst/>
                <a:latin typeface="+mn-lt"/>
                <a:ea typeface="+mn-ea"/>
                <a:cs typeface="+mn-cs"/>
              </a:rPr>
              <a:t> направлениям, работают кружки и секции, развивается </a:t>
            </a:r>
            <a:r>
              <a:rPr lang="ru-RU" sz="1200" kern="1200" dirty="0" err="1">
                <a:solidFill>
                  <a:schemeClr val="tx1"/>
                </a:solidFill>
                <a:effectLst/>
                <a:latin typeface="+mn-lt"/>
                <a:ea typeface="+mn-ea"/>
                <a:cs typeface="+mn-cs"/>
              </a:rPr>
              <a:t>волонтерство</a:t>
            </a:r>
            <a:r>
              <a:rPr lang="ru-RU" sz="1200" kern="1200" dirty="0">
                <a:solidFill>
                  <a:schemeClr val="tx1"/>
                </a:solidFill>
                <a:effectLst/>
                <a:latin typeface="+mn-lt"/>
                <a:ea typeface="+mn-ea"/>
                <a:cs typeface="+mn-cs"/>
              </a:rPr>
              <a:t>, студенты участвуют в конкурсах и фестивалях. Особое место уделяется профилактике деструктивных явлений в молодежной среде.</a:t>
            </a:r>
            <a:endParaRPr lang="ru-RU" dirty="0"/>
          </a:p>
        </p:txBody>
      </p:sp>
      <p:sp>
        <p:nvSpPr>
          <p:cNvPr id="4" name="Номер слайда 3"/>
          <p:cNvSpPr>
            <a:spLocks noGrp="1"/>
          </p:cNvSpPr>
          <p:nvPr>
            <p:ph type="sldNum" sz="quarter" idx="5"/>
          </p:nvPr>
        </p:nvSpPr>
        <p:spPr/>
        <p:txBody>
          <a:bodyPr/>
          <a:lstStyle/>
          <a:p>
            <a:fld id="{DF39B527-1CB2-47B6-B82B-A9FCC49861BC}" type="slidenum">
              <a:rPr lang="ru-RU" smtClean="0"/>
              <a:pPr/>
              <a:t>31</a:t>
            </a:fld>
            <a:endParaRPr lang="ru-RU"/>
          </a:p>
        </p:txBody>
      </p:sp>
    </p:spTree>
    <p:extLst>
      <p:ext uri="{BB962C8B-B14F-4D97-AF65-F5344CB8AC3E}">
        <p14:creationId xmlns:p14="http://schemas.microsoft.com/office/powerpoint/2010/main" val="33085028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85000" lnSpcReduction="20000"/>
          </a:bodyPr>
          <a:lstStyle/>
          <a:p>
            <a:pPr algn="just"/>
            <a:r>
              <a:rPr lang="ru-RU" sz="1200" kern="1200" dirty="0">
                <a:solidFill>
                  <a:schemeClr val="tx1"/>
                </a:solidFill>
                <a:effectLst/>
                <a:latin typeface="+mn-lt"/>
                <a:ea typeface="+mn-ea"/>
                <a:cs typeface="+mn-cs"/>
              </a:rPr>
              <a:t>Студенты участвуют в городских, областных, Всероссийских мероприятиях. </a:t>
            </a:r>
          </a:p>
          <a:p>
            <a:pPr algn="just"/>
            <a:r>
              <a:rPr lang="ru-RU" sz="1200" kern="1200" dirty="0" err="1">
                <a:solidFill>
                  <a:schemeClr val="tx1"/>
                </a:solidFill>
                <a:effectLst/>
                <a:latin typeface="+mn-lt"/>
                <a:ea typeface="+mn-ea"/>
                <a:cs typeface="+mn-cs"/>
              </a:rPr>
              <a:t>Гражданско</a:t>
            </a:r>
            <a:r>
              <a:rPr lang="ru-RU" sz="1200" kern="1200" dirty="0">
                <a:solidFill>
                  <a:schemeClr val="tx1"/>
                </a:solidFill>
                <a:effectLst/>
                <a:latin typeface="+mn-lt"/>
                <a:ea typeface="+mn-ea"/>
                <a:cs typeface="+mn-cs"/>
              </a:rPr>
              <a:t> - патриотическое направление: военно-спортивная эстафета «Призывник», встречи с ветеранами, участие в мероприятиях посвященных  9 мая,  конкурсы военно-патриотических песен, сбор гуманитарной помощи.</a:t>
            </a:r>
          </a:p>
          <a:p>
            <a:pPr algn="just"/>
            <a:r>
              <a:rPr lang="ru-RU" sz="1200" kern="1200" dirty="0">
                <a:solidFill>
                  <a:schemeClr val="tx1"/>
                </a:solidFill>
                <a:effectLst/>
                <a:latin typeface="+mn-lt"/>
                <a:ea typeface="+mn-ea"/>
                <a:cs typeface="+mn-cs"/>
              </a:rPr>
              <a:t>Экологическое направление: «Влияние современного технологического оборудования на экологию» (по направлениям подготовки);  «Экологические субботники» (на территории колледжа, в помещениях колледжа); «Комплексная система обращения с твердыми бытовыми отходами»; «Экология моего жилища»; «Экология питания студентов», все студенты привлекаются к субботникам.</a:t>
            </a:r>
          </a:p>
          <a:p>
            <a:pPr algn="just"/>
            <a:r>
              <a:rPr lang="ru-RU" sz="1200" kern="1200" dirty="0">
                <a:solidFill>
                  <a:schemeClr val="tx1"/>
                </a:solidFill>
                <a:effectLst/>
                <a:latin typeface="+mn-lt"/>
                <a:ea typeface="+mn-ea"/>
                <a:cs typeface="+mn-cs"/>
              </a:rPr>
              <a:t>Культурно-творческое направление: Областной фестиваль художественного творчества студентов областных государственных профессиональных организаций «Я вхожу в мир искусств»; Областной фестиваль «Российская студенческая весна», Областной форум студенческого самоуправления; Смотр-конкурс художественной самодеятельности «Неделя искусств»; Областной конкурс студенческих дизайн-проектов; Областной конкурс студенческих социальных проектов; огромный спектр </a:t>
            </a:r>
            <a:r>
              <a:rPr lang="ru-RU" sz="1200" kern="1200" dirty="0" err="1">
                <a:solidFill>
                  <a:schemeClr val="tx1"/>
                </a:solidFill>
                <a:effectLst/>
                <a:latin typeface="+mn-lt"/>
                <a:ea typeface="+mn-ea"/>
                <a:cs typeface="+mn-cs"/>
              </a:rPr>
              <a:t>внутриколледжных</a:t>
            </a:r>
            <a:r>
              <a:rPr lang="ru-RU" sz="1200" kern="1200" dirty="0">
                <a:solidFill>
                  <a:schemeClr val="tx1"/>
                </a:solidFill>
                <a:effectLst/>
                <a:latin typeface="+mn-lt"/>
                <a:ea typeface="+mn-ea"/>
                <a:cs typeface="+mn-cs"/>
              </a:rPr>
              <a:t> мероприятий. Наши студенты все оформляют пушкинские карты и 1 раз в семестр мы организованно посещаем театры.</a:t>
            </a:r>
          </a:p>
          <a:p>
            <a:pPr algn="just"/>
            <a:r>
              <a:rPr lang="ru-RU" sz="1200" kern="1200" dirty="0">
                <a:solidFill>
                  <a:schemeClr val="tx1"/>
                </a:solidFill>
                <a:effectLst/>
                <a:latin typeface="+mn-lt"/>
                <a:ea typeface="+mn-ea"/>
                <a:cs typeface="+mn-cs"/>
              </a:rPr>
              <a:t>Спортивное и </a:t>
            </a:r>
            <a:r>
              <a:rPr lang="ru-RU" sz="1200" kern="1200" dirty="0" err="1">
                <a:solidFill>
                  <a:schemeClr val="tx1"/>
                </a:solidFill>
                <a:effectLst/>
                <a:latin typeface="+mn-lt"/>
                <a:ea typeface="+mn-ea"/>
                <a:cs typeface="+mn-cs"/>
              </a:rPr>
              <a:t>здоровьесберегающее</a:t>
            </a:r>
            <a:r>
              <a:rPr lang="ru-RU" sz="1200" kern="1200" dirty="0">
                <a:solidFill>
                  <a:schemeClr val="tx1"/>
                </a:solidFill>
                <a:effectLst/>
                <a:latin typeface="+mn-lt"/>
                <a:ea typeface="+mn-ea"/>
                <a:cs typeface="+mn-cs"/>
              </a:rPr>
              <a:t> направление. Студенты колледжа принимают активное участие в спортивных мероприятиях и соревнованиях разного уровня, среди которых: Областные спортивные соревнования среди студентов по отдельным видам спорта; Фестиваль ГТО среди обучающихся ПОО ЧО; Областные соревнования «Школа безопасности» среди студентов областных государственных профессиональных образовательных организаций; Футбол, среди отделений колледжа; </a:t>
            </a:r>
            <a:r>
              <a:rPr lang="ru-RU" sz="1200" kern="1200" dirty="0" err="1">
                <a:solidFill>
                  <a:schemeClr val="tx1"/>
                </a:solidFill>
                <a:effectLst/>
                <a:latin typeface="+mn-lt"/>
                <a:ea typeface="+mn-ea"/>
                <a:cs typeface="+mn-cs"/>
              </a:rPr>
              <a:t>Внутриколледжные</a:t>
            </a:r>
            <a:r>
              <a:rPr lang="ru-RU" sz="1200" kern="1200" dirty="0">
                <a:solidFill>
                  <a:schemeClr val="tx1"/>
                </a:solidFill>
                <a:effectLst/>
                <a:latin typeface="+mn-lt"/>
                <a:ea typeface="+mn-ea"/>
                <a:cs typeface="+mn-cs"/>
              </a:rPr>
              <a:t> соревнования по баскетболу; Первенство колледжа по волейболу (1,2,3,4 курсы); </a:t>
            </a:r>
            <a:r>
              <a:rPr lang="ru-RU" sz="1200" kern="1200" dirty="0" err="1">
                <a:solidFill>
                  <a:schemeClr val="tx1"/>
                </a:solidFill>
                <a:effectLst/>
                <a:latin typeface="+mn-lt"/>
                <a:ea typeface="+mn-ea"/>
                <a:cs typeface="+mn-cs"/>
              </a:rPr>
              <a:t>Внутриколледжные</a:t>
            </a:r>
            <a:r>
              <a:rPr lang="ru-RU" sz="1200" kern="1200" dirty="0">
                <a:solidFill>
                  <a:schemeClr val="tx1"/>
                </a:solidFill>
                <a:effectLst/>
                <a:latin typeface="+mn-lt"/>
                <a:ea typeface="+mn-ea"/>
                <a:cs typeface="+mn-cs"/>
              </a:rPr>
              <a:t> соревнования по настольному теннису; ГТО (многоборье: подтягивание, отжимание и др.); Легкоатлетическая эстафета между отделениями колледжа. Все наши студенты сдают нормативы физкультурно-спортивного комплекса Готов к труду и обороне согласно возрастной ступени.</a:t>
            </a:r>
          </a:p>
          <a:p>
            <a:pPr algn="just"/>
            <a:r>
              <a:rPr lang="ru-RU" sz="1200" kern="1200" dirty="0">
                <a:solidFill>
                  <a:schemeClr val="tx1"/>
                </a:solidFill>
                <a:effectLst/>
                <a:latin typeface="+mn-lt"/>
                <a:ea typeface="+mn-ea"/>
                <a:cs typeface="+mn-cs"/>
              </a:rPr>
              <a:t>Правовое воспитание и профилактика правонарушений – одно из ведущих направлений воспитательной работы колледжа. Проводятся беседы врача нарколога Нечаева Сергея Павловича. В течение года проводятся тематические классные часы. Огромный пласт работы связан с  формированием здорового образа жизни, профилактикой употребления и распространения наркотических и алкоголь содержащих средств, табакокурения в подростковой среде. Данный цикл бесед реализуется кураторами групп, социальными педагогами, педагогом-психологом, воспитателями общежития.</a:t>
            </a:r>
            <a:endParaRPr lang="ru-RU" dirty="0"/>
          </a:p>
        </p:txBody>
      </p:sp>
      <p:sp>
        <p:nvSpPr>
          <p:cNvPr id="4" name="Номер слайда 3"/>
          <p:cNvSpPr>
            <a:spLocks noGrp="1"/>
          </p:cNvSpPr>
          <p:nvPr>
            <p:ph type="sldNum" sz="quarter" idx="5"/>
          </p:nvPr>
        </p:nvSpPr>
        <p:spPr/>
        <p:txBody>
          <a:bodyPr/>
          <a:lstStyle/>
          <a:p>
            <a:fld id="{DF39B527-1CB2-47B6-B82B-A9FCC49861BC}" type="slidenum">
              <a:rPr lang="ru-RU" smtClean="0"/>
              <a:pPr/>
              <a:t>32</a:t>
            </a:fld>
            <a:endParaRPr lang="ru-RU"/>
          </a:p>
        </p:txBody>
      </p:sp>
    </p:spTree>
    <p:extLst>
      <p:ext uri="{BB962C8B-B14F-4D97-AF65-F5344CB8AC3E}">
        <p14:creationId xmlns:p14="http://schemas.microsoft.com/office/powerpoint/2010/main" val="2531830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lgn="just"/>
            <a:r>
              <a:rPr lang="ru-RU" sz="1200" kern="1200" dirty="0">
                <a:solidFill>
                  <a:schemeClr val="tx1"/>
                </a:solidFill>
                <a:effectLst/>
                <a:latin typeface="+mn-lt"/>
                <a:ea typeface="+mn-ea"/>
                <a:cs typeface="+mn-cs"/>
              </a:rPr>
              <a:t>Среди творческих и спортивных  коллективов хочу выделить: академический ансамбль, театр моды «Галатея», фольклорный ансамбль «Марена», студия эстрадного вокала «Солнечный дождь», ансамбль современной хореографии  «Браво», кружки декоративно-прикладного творчества, волонтерский центр «Мы вместе», секции «Волейбол», «ОФП». Все эти кружки работают на базе нашего колледжа на бесплатной основе. Все студенты посещают объединения после  учебных занятий.  В колледже действует студенческий совет. </a:t>
            </a:r>
          </a:p>
        </p:txBody>
      </p:sp>
      <p:sp>
        <p:nvSpPr>
          <p:cNvPr id="4" name="Номер слайда 3"/>
          <p:cNvSpPr>
            <a:spLocks noGrp="1"/>
          </p:cNvSpPr>
          <p:nvPr>
            <p:ph type="sldNum" sz="quarter" idx="5"/>
          </p:nvPr>
        </p:nvSpPr>
        <p:spPr/>
        <p:txBody>
          <a:bodyPr/>
          <a:lstStyle/>
          <a:p>
            <a:fld id="{DF39B527-1CB2-47B6-B82B-A9FCC49861BC}" type="slidenum">
              <a:rPr lang="ru-RU" smtClean="0"/>
              <a:pPr/>
              <a:t>33</a:t>
            </a:fld>
            <a:endParaRPr lang="ru-RU"/>
          </a:p>
        </p:txBody>
      </p:sp>
    </p:spTree>
    <p:extLst>
      <p:ext uri="{BB962C8B-B14F-4D97-AF65-F5344CB8AC3E}">
        <p14:creationId xmlns:p14="http://schemas.microsoft.com/office/powerpoint/2010/main" val="103744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Комфортные условия создаются для иногородних студентов. Студенческое общежитие - структурное подразделение Колледжа. Оно рассчитано на 249  мест. В нем созданы все условия для  проживания студентов. </a:t>
            </a:r>
          </a:p>
        </p:txBody>
      </p:sp>
      <p:sp>
        <p:nvSpPr>
          <p:cNvPr id="4" name="Номер слайда 3"/>
          <p:cNvSpPr>
            <a:spLocks noGrp="1"/>
          </p:cNvSpPr>
          <p:nvPr>
            <p:ph type="sldNum" sz="quarter" idx="5"/>
          </p:nvPr>
        </p:nvSpPr>
        <p:spPr/>
        <p:txBody>
          <a:bodyPr/>
          <a:lstStyle/>
          <a:p>
            <a:fld id="{DF39B527-1CB2-47B6-B82B-A9FCC49861BC}" type="slidenum">
              <a:rPr lang="ru-RU" smtClean="0"/>
              <a:pPr/>
              <a:t>3</a:t>
            </a:fld>
            <a:endParaRPr lang="ru-RU"/>
          </a:p>
        </p:txBody>
      </p:sp>
    </p:spTree>
    <p:extLst>
      <p:ext uri="{BB962C8B-B14F-4D97-AF65-F5344CB8AC3E}">
        <p14:creationId xmlns:p14="http://schemas.microsoft.com/office/powerpoint/2010/main" val="13271276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Перечень документов, представляемых поступающими в приемную комиссию представлен на слайде</a:t>
            </a:r>
            <a:endParaRPr lang="ru-RU" dirty="0"/>
          </a:p>
        </p:txBody>
      </p:sp>
      <p:sp>
        <p:nvSpPr>
          <p:cNvPr id="4" name="Номер слайда 3"/>
          <p:cNvSpPr>
            <a:spLocks noGrp="1"/>
          </p:cNvSpPr>
          <p:nvPr>
            <p:ph type="sldNum" sz="quarter" idx="5"/>
          </p:nvPr>
        </p:nvSpPr>
        <p:spPr/>
        <p:txBody>
          <a:bodyPr/>
          <a:lstStyle/>
          <a:p>
            <a:fld id="{DF39B527-1CB2-47B6-B82B-A9FCC49861BC}" type="slidenum">
              <a:rPr lang="ru-RU" smtClean="0"/>
              <a:pPr/>
              <a:t>34</a:t>
            </a:fld>
            <a:endParaRPr lang="ru-RU"/>
          </a:p>
        </p:txBody>
      </p:sp>
    </p:spTree>
    <p:extLst>
      <p:ext uri="{BB962C8B-B14F-4D97-AF65-F5344CB8AC3E}">
        <p14:creationId xmlns:p14="http://schemas.microsoft.com/office/powerpoint/2010/main" val="13468690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Всю интересующую Вас информацию Вы можете найти у нас на сайте, а узнать о насыщенной жизни колледжа вы можете в нашей группе в социальной сети «</a:t>
            </a:r>
            <a:r>
              <a:rPr lang="ru-RU" sz="1200" kern="1200" dirty="0" err="1">
                <a:solidFill>
                  <a:schemeClr val="tx1"/>
                </a:solidFill>
                <a:effectLst/>
                <a:latin typeface="+mn-lt"/>
                <a:ea typeface="+mn-ea"/>
                <a:cs typeface="+mn-cs"/>
              </a:rPr>
              <a:t>Вконтакте</a:t>
            </a:r>
            <a:r>
              <a:rPr lang="ru-RU" sz="1200" kern="1200" dirty="0">
                <a:solidFill>
                  <a:schemeClr val="tx1"/>
                </a:solidFill>
                <a:effectLst/>
                <a:latin typeface="+mn-lt"/>
                <a:ea typeface="+mn-ea"/>
                <a:cs typeface="+mn-cs"/>
              </a:rPr>
              <a:t>».</a:t>
            </a:r>
            <a:endParaRPr lang="ru-RU" dirty="0"/>
          </a:p>
        </p:txBody>
      </p:sp>
      <p:sp>
        <p:nvSpPr>
          <p:cNvPr id="4" name="Номер слайда 3"/>
          <p:cNvSpPr>
            <a:spLocks noGrp="1"/>
          </p:cNvSpPr>
          <p:nvPr>
            <p:ph type="sldNum" sz="quarter" idx="5"/>
          </p:nvPr>
        </p:nvSpPr>
        <p:spPr/>
        <p:txBody>
          <a:bodyPr/>
          <a:lstStyle/>
          <a:p>
            <a:fld id="{DF39B527-1CB2-47B6-B82B-A9FCC49861BC}" type="slidenum">
              <a:rPr lang="ru-RU" smtClean="0"/>
              <a:pPr/>
              <a:t>35</a:t>
            </a:fld>
            <a:endParaRPr lang="ru-RU"/>
          </a:p>
        </p:txBody>
      </p:sp>
    </p:spTree>
    <p:extLst>
      <p:ext uri="{BB962C8B-B14F-4D97-AF65-F5344CB8AC3E}">
        <p14:creationId xmlns:p14="http://schemas.microsoft.com/office/powerpoint/2010/main" val="11314075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Если хотите быть лучшими – мы ждем вас!</a:t>
            </a:r>
          </a:p>
        </p:txBody>
      </p:sp>
      <p:sp>
        <p:nvSpPr>
          <p:cNvPr id="4" name="Номер слайда 3"/>
          <p:cNvSpPr>
            <a:spLocks noGrp="1"/>
          </p:cNvSpPr>
          <p:nvPr>
            <p:ph type="sldNum" sz="quarter" idx="5"/>
          </p:nvPr>
        </p:nvSpPr>
        <p:spPr/>
        <p:txBody>
          <a:bodyPr/>
          <a:lstStyle/>
          <a:p>
            <a:fld id="{DF39B527-1CB2-47B6-B82B-A9FCC49861BC}" type="slidenum">
              <a:rPr lang="ru-RU" smtClean="0"/>
              <a:pPr/>
              <a:t>36</a:t>
            </a:fld>
            <a:endParaRPr lang="ru-RU"/>
          </a:p>
        </p:txBody>
      </p:sp>
    </p:spTree>
    <p:extLst>
      <p:ext uri="{BB962C8B-B14F-4D97-AF65-F5344CB8AC3E}">
        <p14:creationId xmlns:p14="http://schemas.microsoft.com/office/powerpoint/2010/main" val="3583909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sz="1200" kern="1200" dirty="0">
                <a:solidFill>
                  <a:schemeClr val="tx1"/>
                </a:solidFill>
                <a:effectLst/>
                <a:latin typeface="+mn-lt"/>
                <a:ea typeface="+mn-ea"/>
                <a:cs typeface="+mn-cs"/>
              </a:rPr>
              <a:t>На слайде представлены профессии и специальности, по которым будет проходить набор в 2025 году. План приема: </a:t>
            </a:r>
            <a:r>
              <a:rPr lang="ru-RU" sz="1200" kern="1200" dirty="0" smtClean="0">
                <a:solidFill>
                  <a:schemeClr val="tx1"/>
                </a:solidFill>
                <a:effectLst/>
                <a:latin typeface="+mn-lt"/>
                <a:ea typeface="+mn-ea"/>
                <a:cs typeface="+mn-cs"/>
              </a:rPr>
              <a:t>400 </a:t>
            </a:r>
            <a:r>
              <a:rPr lang="ru-RU" sz="1200" kern="1200" dirty="0">
                <a:solidFill>
                  <a:schemeClr val="tx1"/>
                </a:solidFill>
                <a:effectLst/>
                <a:latin typeface="+mn-lt"/>
                <a:ea typeface="+mn-ea"/>
                <a:cs typeface="+mn-cs"/>
              </a:rPr>
              <a:t>человек набираются в бюджетные группы</a:t>
            </a:r>
            <a:r>
              <a:rPr lang="ru-RU" sz="1200" kern="1200">
                <a:solidFill>
                  <a:schemeClr val="tx1"/>
                </a:solidFill>
                <a:effectLst/>
                <a:latin typeface="+mn-lt"/>
                <a:ea typeface="+mn-ea"/>
                <a:cs typeface="+mn-cs"/>
              </a:rPr>
              <a:t>,  </a:t>
            </a:r>
            <a:r>
              <a:rPr lang="ru-RU" sz="1200" kern="1200" smtClean="0">
                <a:solidFill>
                  <a:schemeClr val="tx1"/>
                </a:solidFill>
                <a:effectLst/>
                <a:latin typeface="+mn-lt"/>
                <a:ea typeface="+mn-ea"/>
                <a:cs typeface="+mn-cs"/>
              </a:rPr>
              <a:t>150 </a:t>
            </a:r>
            <a:r>
              <a:rPr lang="ru-RU" sz="1200" kern="1200" dirty="0">
                <a:solidFill>
                  <a:schemeClr val="tx1"/>
                </a:solidFill>
                <a:effectLst/>
                <a:latin typeface="+mn-lt"/>
                <a:ea typeface="+mn-ea"/>
                <a:cs typeface="+mn-cs"/>
              </a:rPr>
              <a:t>человек будут учиться с полным возмещением затрат на обучение. Студентов набираем на базе 9 класса. </a:t>
            </a:r>
            <a:endParaRPr lang="ru-RU" dirty="0"/>
          </a:p>
        </p:txBody>
      </p:sp>
      <p:sp>
        <p:nvSpPr>
          <p:cNvPr id="4" name="Номер слайда 3"/>
          <p:cNvSpPr>
            <a:spLocks noGrp="1"/>
          </p:cNvSpPr>
          <p:nvPr>
            <p:ph type="sldNum" sz="quarter" idx="5"/>
          </p:nvPr>
        </p:nvSpPr>
        <p:spPr/>
        <p:txBody>
          <a:bodyPr/>
          <a:lstStyle/>
          <a:p>
            <a:fld id="{DF39B527-1CB2-47B6-B82B-A9FCC49861BC}" type="slidenum">
              <a:rPr lang="ru-RU" smtClean="0"/>
              <a:pPr/>
              <a:t>4</a:t>
            </a:fld>
            <a:endParaRPr lang="ru-RU"/>
          </a:p>
        </p:txBody>
      </p:sp>
    </p:spTree>
    <p:extLst>
      <p:ext uri="{BB962C8B-B14F-4D97-AF65-F5344CB8AC3E}">
        <p14:creationId xmlns:p14="http://schemas.microsoft.com/office/powerpoint/2010/main" val="805851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Рассмотрим профессии и специальности подробнее.</a:t>
            </a:r>
            <a:endParaRPr lang="ru-RU" dirty="0"/>
          </a:p>
        </p:txBody>
      </p:sp>
      <p:sp>
        <p:nvSpPr>
          <p:cNvPr id="4" name="Номер слайда 3"/>
          <p:cNvSpPr>
            <a:spLocks noGrp="1"/>
          </p:cNvSpPr>
          <p:nvPr>
            <p:ph type="sldNum" sz="quarter" idx="5"/>
          </p:nvPr>
        </p:nvSpPr>
        <p:spPr/>
        <p:txBody>
          <a:bodyPr/>
          <a:lstStyle/>
          <a:p>
            <a:fld id="{DF39B527-1CB2-47B6-B82B-A9FCC49861BC}" type="slidenum">
              <a:rPr lang="ru-RU" smtClean="0"/>
              <a:pPr/>
              <a:t>5</a:t>
            </a:fld>
            <a:endParaRPr lang="ru-RU"/>
          </a:p>
        </p:txBody>
      </p:sp>
    </p:spTree>
    <p:extLst>
      <p:ext uri="{BB962C8B-B14F-4D97-AF65-F5344CB8AC3E}">
        <p14:creationId xmlns:p14="http://schemas.microsoft.com/office/powerpoint/2010/main" val="3290038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180f59366b_0_0:notes"/>
          <p:cNvSpPr>
            <a:spLocks noGrp="1" noRot="1" noChangeAspect="1"/>
          </p:cNvSpPr>
          <p:nvPr>
            <p:ph type="sldImg" idx="2"/>
          </p:nvPr>
        </p:nvSpPr>
        <p:spPr>
          <a:xfrm>
            <a:off x="919163" y="746125"/>
            <a:ext cx="4970462" cy="3727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180f59366b_0_0:notes"/>
          <p:cNvSpPr txBox="1">
            <a:spLocks noGrp="1"/>
          </p:cNvSpPr>
          <p:nvPr>
            <p:ph type="body" idx="1"/>
          </p:nvPr>
        </p:nvSpPr>
        <p:spPr>
          <a:xfrm>
            <a:off x="680879" y="4721940"/>
            <a:ext cx="5447030" cy="44734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2857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1cb3642dea_2_0:notes"/>
          <p:cNvSpPr txBox="1">
            <a:spLocks noGrp="1"/>
          </p:cNvSpPr>
          <p:nvPr>
            <p:ph type="body" idx="1"/>
          </p:nvPr>
        </p:nvSpPr>
        <p:spPr>
          <a:xfrm>
            <a:off x="685800" y="4343378"/>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4" name="Google Shape;74;g21cb3642dea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68777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2820f6b3ee2_1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2820f6b3ee2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9793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840fba8b52_0_4:notes"/>
          <p:cNvSpPr txBox="1">
            <a:spLocks noGrp="1"/>
          </p:cNvSpPr>
          <p:nvPr>
            <p:ph type="body" idx="1"/>
          </p:nvPr>
        </p:nvSpPr>
        <p:spPr>
          <a:xfrm>
            <a:off x="685800" y="4343378"/>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4" name="Google Shape;84;g2840fba8b52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12435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4AA7A42-1B8C-49C4-AFE6-32A3E8079448}" type="datetimeFigureOut">
              <a:rPr lang="ru-RU" smtClean="0"/>
              <a:pPr/>
              <a:t>28.02.2025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898E0F7-D18E-4FFA-BD86-5F2AB476ADCE}"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AA7A42-1B8C-49C4-AFE6-32A3E8079448}" type="datetimeFigureOut">
              <a:rPr lang="ru-RU" smtClean="0"/>
              <a:pPr/>
              <a:t>28.02.2025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898E0F7-D18E-4FFA-BD86-5F2AB476ADCE}"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AA7A42-1B8C-49C4-AFE6-32A3E8079448}" type="datetimeFigureOut">
              <a:rPr lang="ru-RU" smtClean="0"/>
              <a:pPr/>
              <a:t>28.02.2025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898E0F7-D18E-4FFA-BD86-5F2AB476ADCE}"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obj">
  <p:cSld name="Blank">
    <p:spTree>
      <p:nvGrpSpPr>
        <p:cNvPr id="1" name="Shape 58"/>
        <p:cNvGrpSpPr/>
        <p:nvPr/>
      </p:nvGrpSpPr>
      <p:grpSpPr>
        <a:xfrm>
          <a:off x="0" y="0"/>
          <a:ext cx="0" cy="0"/>
          <a:chOff x="0" y="0"/>
          <a:chExt cx="0" cy="0"/>
        </a:xfrm>
      </p:grpSpPr>
      <p:sp>
        <p:nvSpPr>
          <p:cNvPr id="59" name="Google Shape;59;p14"/>
          <p:cNvSpPr txBox="1">
            <a:spLocks noGrp="1"/>
          </p:cNvSpPr>
          <p:nvPr>
            <p:ph type="ftr" idx="11"/>
          </p:nvPr>
        </p:nvSpPr>
        <p:spPr>
          <a:xfrm>
            <a:off x="3108960" y="6377940"/>
            <a:ext cx="2926200" cy="184666"/>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0" name="Google Shape;60;p14"/>
          <p:cNvSpPr txBox="1">
            <a:spLocks noGrp="1"/>
          </p:cNvSpPr>
          <p:nvPr>
            <p:ph type="dt" idx="10"/>
          </p:nvPr>
        </p:nvSpPr>
        <p:spPr>
          <a:xfrm>
            <a:off x="457200" y="6377940"/>
            <a:ext cx="2103000" cy="184666"/>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1" name="Google Shape;61;p14"/>
          <p:cNvSpPr txBox="1">
            <a:spLocks noGrp="1"/>
          </p:cNvSpPr>
          <p:nvPr>
            <p:ph type="sldNum" idx="12"/>
          </p:nvPr>
        </p:nvSpPr>
        <p:spPr>
          <a:xfrm>
            <a:off x="6583680" y="6377940"/>
            <a:ext cx="2103000" cy="276999"/>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fld id="{00000000-1234-1234-1234-123412341234}" type="slidenum">
              <a:rPr lang="ru" smtClean="0"/>
              <a:pPr/>
              <a:t>‹#›</a:t>
            </a:fld>
            <a:endParaRPr lang="ru"/>
          </a:p>
        </p:txBody>
      </p:sp>
    </p:spTree>
    <p:extLst>
      <p:ext uri="{BB962C8B-B14F-4D97-AF65-F5344CB8AC3E}">
        <p14:creationId xmlns:p14="http://schemas.microsoft.com/office/powerpoint/2010/main" val="381456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AA7A42-1B8C-49C4-AFE6-32A3E8079448}" type="datetimeFigureOut">
              <a:rPr lang="ru-RU" smtClean="0"/>
              <a:pPr/>
              <a:t>28.02.2025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898E0F7-D18E-4FFA-BD86-5F2AB476ADCE}"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4AA7A42-1B8C-49C4-AFE6-32A3E8079448}" type="datetimeFigureOut">
              <a:rPr lang="ru-RU" smtClean="0"/>
              <a:pPr/>
              <a:t>28.02.2025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898E0F7-D18E-4FFA-BD86-5F2AB476ADCE}"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4AA7A42-1B8C-49C4-AFE6-32A3E8079448}" type="datetimeFigureOut">
              <a:rPr lang="ru-RU" smtClean="0"/>
              <a:pPr/>
              <a:t>28.02.2025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898E0F7-D18E-4FFA-BD86-5F2AB476ADCE}"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4AA7A42-1B8C-49C4-AFE6-32A3E8079448}" type="datetimeFigureOut">
              <a:rPr lang="ru-RU" smtClean="0"/>
              <a:pPr/>
              <a:t>28.02.2025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898E0F7-D18E-4FFA-BD86-5F2AB476ADCE}"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4AA7A42-1B8C-49C4-AFE6-32A3E8079448}" type="datetimeFigureOut">
              <a:rPr lang="ru-RU" smtClean="0"/>
              <a:pPr/>
              <a:t>28.02.2025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898E0F7-D18E-4FFA-BD86-5F2AB476ADCE}"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AA7A42-1B8C-49C4-AFE6-32A3E8079448}" type="datetimeFigureOut">
              <a:rPr lang="ru-RU" smtClean="0"/>
              <a:pPr/>
              <a:t>28.02.2025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898E0F7-D18E-4FFA-BD86-5F2AB476ADCE}"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AA7A42-1B8C-49C4-AFE6-32A3E8079448}" type="datetimeFigureOut">
              <a:rPr lang="ru-RU" smtClean="0"/>
              <a:pPr/>
              <a:t>28.02.2025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898E0F7-D18E-4FFA-BD86-5F2AB476ADCE}"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AA7A42-1B8C-49C4-AFE6-32A3E8079448}" type="datetimeFigureOut">
              <a:rPr lang="ru-RU" smtClean="0"/>
              <a:pPr/>
              <a:t>28.02.2025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898E0F7-D18E-4FFA-BD86-5F2AB476ADCE}"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AA7A42-1B8C-49C4-AFE6-32A3E8079448}" type="datetimeFigureOut">
              <a:rPr lang="ru-RU" smtClean="0"/>
              <a:pPr/>
              <a:t>28.02.2025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98E0F7-D18E-4FFA-BD86-5F2AB476ADCE}" type="slidenum">
              <a:rPr lang="ru-RU" smtClean="0"/>
              <a:pPr/>
              <a:t>‹#›</a:t>
            </a:fld>
            <a:endParaRPr lang="ru-RU"/>
          </a:p>
        </p:txBody>
      </p:sp>
      <p:pic>
        <p:nvPicPr>
          <p:cNvPr id="7" name="Picture 2" descr="D:\диск д\work\МЕРОПРИЯТИЯ_ОБЩЕКОЛЛЕДЖНЫЕ\20-21\Презентации\Банер__1.png"/>
          <p:cNvPicPr>
            <a:picLocks noChangeAspect="1" noChangeArrowheads="1"/>
          </p:cNvPicPr>
          <p:nvPr userDrawn="1"/>
        </p:nvPicPr>
        <p:blipFill>
          <a:blip r:embed="rId14" cstate="print"/>
          <a:srcRect/>
          <a:stretch>
            <a:fillRect/>
          </a:stretch>
        </p:blipFill>
        <p:spPr bwMode="auto">
          <a:xfrm>
            <a:off x="-72571" y="0"/>
            <a:ext cx="9216571" cy="6858000"/>
          </a:xfrm>
          <a:prstGeom prst="rect">
            <a:avLst/>
          </a:prstGeom>
          <a:noFill/>
        </p:spPr>
      </p:pic>
      <p:pic>
        <p:nvPicPr>
          <p:cNvPr id="8" name="Picture 3" descr="D:\диск д\work\ЛОГОТИПЫ\18-19\ГОТОВЫЕ\CMYK\ЛОГОПИТ_МТК_19_Посл._белый на прозрачном.png"/>
          <p:cNvPicPr>
            <a:picLocks noChangeAspect="1" noChangeArrowheads="1"/>
          </p:cNvPicPr>
          <p:nvPr userDrawn="1"/>
        </p:nvPicPr>
        <p:blipFill>
          <a:blip r:embed="rId15" cstate="print"/>
          <a:srcRect/>
          <a:stretch>
            <a:fillRect/>
          </a:stretch>
        </p:blipFill>
        <p:spPr bwMode="auto">
          <a:xfrm>
            <a:off x="7452320" y="476672"/>
            <a:ext cx="1512168" cy="935471"/>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24.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25.png"/><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13.xml"/><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jpe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18.png"/><Relationship Id="rId4" Type="http://schemas.openxmlformats.org/officeDocument/2006/relationships/image" Target="../media/image17.jpeg"/></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18.png"/><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9.png"/><Relationship Id="rId7" Type="http://schemas.openxmlformats.org/officeDocument/2006/relationships/image" Target="../media/image18.png"/><Relationship Id="rId12"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image" Target="../media/image64.png"/><Relationship Id="rId5" Type="http://schemas.openxmlformats.org/officeDocument/2006/relationships/image" Target="../media/image60.png"/><Relationship Id="rId10" Type="http://schemas.openxmlformats.org/officeDocument/2006/relationships/image" Target="../media/image63.png"/><Relationship Id="rId4" Type="http://schemas.openxmlformats.org/officeDocument/2006/relationships/image" Target="../media/image19.png"/><Relationship Id="rId9" Type="http://schemas.openxmlformats.org/officeDocument/2006/relationships/image" Target="../media/image6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7.jpeg"/><Relationship Id="rId7" Type="http://schemas.openxmlformats.org/officeDocument/2006/relationships/image" Target="../media/image17.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1.png"/><Relationship Id="rId7" Type="http://schemas.openxmlformats.org/officeDocument/2006/relationships/image" Target="../media/image17.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1520" y="1124744"/>
            <a:ext cx="7772400" cy="1470025"/>
          </a:xfrm>
        </p:spPr>
        <p:txBody>
          <a:bodyPr>
            <a:noAutofit/>
          </a:bodyPr>
          <a:lstStyle/>
          <a:p>
            <a:pPr>
              <a:lnSpc>
                <a:spcPct val="130000"/>
              </a:lnSpc>
            </a:pPr>
            <a:r>
              <a:rPr lang="ru-RU" sz="2800" b="1" cap="all" dirty="0">
                <a:solidFill>
                  <a:srgbClr val="336699"/>
                </a:solidFill>
              </a:rPr>
              <a:t>ПРЕЗЕНТАЦИЯ</a:t>
            </a:r>
            <a:br>
              <a:rPr lang="ru-RU" sz="2800" b="1" cap="all" dirty="0">
                <a:solidFill>
                  <a:srgbClr val="336699"/>
                </a:solidFill>
              </a:rPr>
            </a:br>
            <a:r>
              <a:rPr lang="ru-RU" sz="2800" b="1" cap="all" dirty="0">
                <a:solidFill>
                  <a:srgbClr val="336699"/>
                </a:solidFill>
              </a:rPr>
              <a:t> </a:t>
            </a:r>
            <a:r>
              <a:rPr lang="ru-RU" sz="2800" b="1" cap="all" dirty="0" err="1">
                <a:solidFill>
                  <a:srgbClr val="336699"/>
                </a:solidFill>
              </a:rPr>
              <a:t>гбоУ</a:t>
            </a:r>
            <a:r>
              <a:rPr lang="ru-RU" sz="2800" b="1" cap="all" dirty="0">
                <a:solidFill>
                  <a:srgbClr val="336699"/>
                </a:solidFill>
              </a:rPr>
              <a:t> ПОО «Магнитогорский технологический колледж </a:t>
            </a:r>
            <a:r>
              <a:rPr lang="ru-RU" sz="2800" b="1" cap="all" dirty="0" err="1">
                <a:solidFill>
                  <a:srgbClr val="336699"/>
                </a:solidFill>
              </a:rPr>
              <a:t>им.в.п.омельченко</a:t>
            </a:r>
            <a:r>
              <a:rPr lang="ru-RU" sz="2800" b="1" cap="all" dirty="0">
                <a:solidFill>
                  <a:srgbClr val="336699"/>
                </a:solidFill>
              </a:rPr>
              <a:t>»</a:t>
            </a:r>
          </a:p>
        </p:txBody>
      </p:sp>
      <p:sp>
        <p:nvSpPr>
          <p:cNvPr id="4" name="Подзаголовок 3"/>
          <p:cNvSpPr>
            <a:spLocks noGrp="1"/>
          </p:cNvSpPr>
          <p:nvPr>
            <p:ph type="subTitle" idx="1"/>
          </p:nvPr>
        </p:nvSpPr>
        <p:spPr/>
        <p:txBody>
          <a:bodyPr/>
          <a:lstStyle/>
          <a:p>
            <a:r>
              <a:rPr lang="ru-RU" dirty="0"/>
              <a:t> </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0" y="7144"/>
            <a:ext cx="9252520" cy="6850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advTm="1800000">
    <p:spli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9"/>
          <p:cNvPicPr preferRelativeResize="0"/>
          <p:nvPr/>
        </p:nvPicPr>
        <p:blipFill>
          <a:blip r:embed="rId3" cstate="print">
            <a:alphaModFix/>
          </a:blip>
          <a:stretch>
            <a:fillRect/>
          </a:stretch>
        </p:blipFill>
        <p:spPr>
          <a:xfrm>
            <a:off x="-42203" y="0"/>
            <a:ext cx="9190747" cy="5190978"/>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0"/>
          <p:cNvPicPr preferRelativeResize="0"/>
          <p:nvPr/>
        </p:nvPicPr>
        <p:blipFill>
          <a:blip r:embed="rId3" cstate="print">
            <a:alphaModFix/>
          </a:blip>
          <a:stretch>
            <a:fillRect/>
          </a:stretch>
        </p:blipFill>
        <p:spPr>
          <a:xfrm>
            <a:off x="-22415" y="0"/>
            <a:ext cx="9144000" cy="5143505"/>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Прямоугольник 6"/>
          <p:cNvSpPr/>
          <p:nvPr/>
        </p:nvSpPr>
        <p:spPr>
          <a:xfrm>
            <a:off x="-108520" y="0"/>
            <a:ext cx="9252520" cy="6858000"/>
          </a:xfrm>
          <a:prstGeom prst="rect">
            <a:avLst/>
          </a:prstGeom>
          <a:solidFill>
            <a:srgbClr val="E7F0F9"/>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39939" name="Прямоугольник 7"/>
          <p:cNvSpPr>
            <a:spLocks noChangeArrowheads="1"/>
          </p:cNvSpPr>
          <p:nvPr/>
        </p:nvSpPr>
        <p:spPr bwMode="auto">
          <a:xfrm>
            <a:off x="3924300" y="1681163"/>
            <a:ext cx="5040313" cy="1692771"/>
          </a:xfrm>
          <a:prstGeom prst="rect">
            <a:avLst/>
          </a:prstGeom>
          <a:noFill/>
          <a:ln w="9525">
            <a:noFill/>
            <a:miter lim="800000"/>
            <a:headEnd/>
            <a:tailEnd/>
          </a:ln>
        </p:spPr>
        <p:txBody>
          <a:bodyPr>
            <a:spAutoFit/>
          </a:bodyPr>
          <a:lstStyle/>
          <a:p>
            <a:pPr>
              <a:spcBef>
                <a:spcPts val="2400"/>
              </a:spcBef>
            </a:pPr>
            <a:r>
              <a:rPr lang="ru-RU" altLang="ru-RU" sz="2800" b="1" dirty="0">
                <a:solidFill>
                  <a:srgbClr val="1E4778"/>
                </a:solidFill>
              </a:rPr>
              <a:t>Форма обучения:</a:t>
            </a:r>
            <a:r>
              <a:rPr lang="ru-RU" altLang="ru-RU" sz="2800" dirty="0">
                <a:solidFill>
                  <a:srgbClr val="1E4778"/>
                </a:solidFill>
              </a:rPr>
              <a:t> очная</a:t>
            </a:r>
          </a:p>
          <a:p>
            <a:pPr>
              <a:spcBef>
                <a:spcPts val="2400"/>
              </a:spcBef>
            </a:pPr>
            <a:r>
              <a:rPr lang="ru-RU" altLang="ru-RU" sz="2800" b="1" dirty="0">
                <a:solidFill>
                  <a:srgbClr val="1E4778"/>
                </a:solidFill>
              </a:rPr>
              <a:t>Нормативный срок обучения:</a:t>
            </a:r>
            <a:r>
              <a:rPr lang="ru-RU" altLang="ru-RU" sz="2800" dirty="0">
                <a:solidFill>
                  <a:srgbClr val="1E4778"/>
                </a:solidFill>
              </a:rPr>
              <a:t> </a:t>
            </a:r>
            <a:br>
              <a:rPr lang="ru-RU" altLang="ru-RU" sz="2800" dirty="0">
                <a:solidFill>
                  <a:srgbClr val="1E4778"/>
                </a:solidFill>
              </a:rPr>
            </a:br>
            <a:r>
              <a:rPr lang="ru-RU" altLang="ru-RU" sz="2800" u="sng" dirty="0">
                <a:solidFill>
                  <a:srgbClr val="1E4778"/>
                </a:solidFill>
              </a:rPr>
              <a:t>3 г. 10 мес. </a:t>
            </a:r>
            <a:r>
              <a:rPr lang="ru-RU" altLang="ru-RU" sz="2800" dirty="0">
                <a:solidFill>
                  <a:srgbClr val="1E4778"/>
                </a:solidFill>
              </a:rPr>
              <a:t>на базе 9 </a:t>
            </a:r>
            <a:r>
              <a:rPr lang="ru-RU" altLang="ru-RU" sz="2800" dirty="0" err="1">
                <a:solidFill>
                  <a:srgbClr val="1E4778"/>
                </a:solidFill>
              </a:rPr>
              <a:t>кл</a:t>
            </a:r>
            <a:r>
              <a:rPr lang="ru-RU" altLang="ru-RU" sz="2800" dirty="0">
                <a:solidFill>
                  <a:srgbClr val="1E4778"/>
                </a:solidFill>
              </a:rPr>
              <a:t>.</a:t>
            </a:r>
          </a:p>
        </p:txBody>
      </p:sp>
      <p:sp>
        <p:nvSpPr>
          <p:cNvPr id="39942" name="TextBox 14"/>
          <p:cNvSpPr txBox="1">
            <a:spLocks noChangeArrowheads="1"/>
          </p:cNvSpPr>
          <p:nvPr/>
        </p:nvSpPr>
        <p:spPr bwMode="auto">
          <a:xfrm>
            <a:off x="0" y="3644900"/>
            <a:ext cx="9144000" cy="446088"/>
          </a:xfrm>
          <a:prstGeom prst="rect">
            <a:avLst/>
          </a:prstGeom>
          <a:noFill/>
          <a:ln w="9525">
            <a:noFill/>
            <a:miter lim="800000"/>
            <a:headEnd/>
            <a:tailEnd/>
          </a:ln>
        </p:spPr>
        <p:txBody>
          <a:bodyPr>
            <a:spAutoFit/>
          </a:bodyPr>
          <a:lstStyle/>
          <a:p>
            <a:pPr algn="ctr"/>
            <a:endParaRPr lang="ru-RU" altLang="ru-RU" sz="2300">
              <a:solidFill>
                <a:srgbClr val="245590"/>
              </a:solidFill>
              <a:latin typeface="Opium" pitchFamily="2" charset="0"/>
            </a:endParaRPr>
          </a:p>
        </p:txBody>
      </p:sp>
      <p:sp>
        <p:nvSpPr>
          <p:cNvPr id="39943" name="TextBox 17"/>
          <p:cNvSpPr txBox="1">
            <a:spLocks noChangeArrowheads="1"/>
          </p:cNvSpPr>
          <p:nvPr/>
        </p:nvSpPr>
        <p:spPr bwMode="auto">
          <a:xfrm>
            <a:off x="179388" y="231775"/>
            <a:ext cx="8785225" cy="523220"/>
          </a:xfrm>
          <a:prstGeom prst="rect">
            <a:avLst/>
          </a:prstGeom>
          <a:noFill/>
          <a:ln w="9525">
            <a:noFill/>
            <a:miter lim="800000"/>
            <a:headEnd/>
            <a:tailEnd/>
          </a:ln>
        </p:spPr>
        <p:txBody>
          <a:bodyPr>
            <a:spAutoFit/>
          </a:bodyPr>
          <a:lstStyle/>
          <a:p>
            <a:pPr algn="ctr"/>
            <a:r>
              <a:rPr lang="ru-RU" altLang="ru-RU" sz="2800" b="1">
                <a:solidFill>
                  <a:srgbClr val="245590"/>
                </a:solidFill>
              </a:rPr>
              <a:t>15.02.19 </a:t>
            </a:r>
            <a:r>
              <a:rPr lang="ru-RU" altLang="ru-RU" sz="2800" b="1" dirty="0">
                <a:solidFill>
                  <a:srgbClr val="245590"/>
                </a:solidFill>
              </a:rPr>
              <a:t>Сварочное производство</a:t>
            </a:r>
          </a:p>
        </p:txBody>
      </p:sp>
      <p:sp>
        <p:nvSpPr>
          <p:cNvPr id="16" name="Прямоугольник 7"/>
          <p:cNvSpPr>
            <a:spLocks noChangeArrowheads="1"/>
          </p:cNvSpPr>
          <p:nvPr/>
        </p:nvSpPr>
        <p:spPr bwMode="auto">
          <a:xfrm>
            <a:off x="3932238" y="3336925"/>
            <a:ext cx="5103812" cy="1031051"/>
          </a:xfrm>
          <a:prstGeom prst="rect">
            <a:avLst/>
          </a:prstGeom>
          <a:noFill/>
          <a:ln w="9525">
            <a:noFill/>
            <a:miter lim="800000"/>
            <a:headEnd/>
            <a:tailEnd/>
          </a:ln>
        </p:spPr>
        <p:txBody>
          <a:bodyPr>
            <a:spAutoFit/>
          </a:bodyPr>
          <a:lstStyle/>
          <a:p>
            <a:pPr>
              <a:spcBef>
                <a:spcPts val="600"/>
              </a:spcBef>
              <a:defRPr/>
            </a:pPr>
            <a:r>
              <a:rPr lang="ru-RU" sz="2800" b="1" dirty="0">
                <a:solidFill>
                  <a:srgbClr val="1E4778"/>
                </a:solidFill>
              </a:rPr>
              <a:t>Квалификация:</a:t>
            </a:r>
          </a:p>
          <a:p>
            <a:pPr>
              <a:spcBef>
                <a:spcPts val="600"/>
              </a:spcBef>
              <a:defRPr/>
            </a:pPr>
            <a:r>
              <a:rPr lang="ru-RU" sz="2800" dirty="0">
                <a:solidFill>
                  <a:srgbClr val="1E4778"/>
                </a:solidFill>
              </a:rPr>
              <a:t>«Техник»</a:t>
            </a:r>
          </a:p>
        </p:txBody>
      </p:sp>
      <p:pic>
        <p:nvPicPr>
          <p:cNvPr id="18" name="Picture 2" descr="D:\диск д\work\КОНКУРСЫ\13-14\Траектория студента\профессии\Проф+\1367979387_0.jpg"/>
          <p:cNvPicPr>
            <a:picLocks noChangeAspect="1" noChangeArrowheads="1"/>
          </p:cNvPicPr>
          <p:nvPr/>
        </p:nvPicPr>
        <p:blipFill>
          <a:blip r:embed="rId3" cstate="print"/>
          <a:srcRect/>
          <a:stretch>
            <a:fillRect/>
          </a:stretch>
        </p:blipFill>
        <p:spPr bwMode="auto">
          <a:xfrm>
            <a:off x="245235" y="1492077"/>
            <a:ext cx="3528392" cy="3528392"/>
          </a:xfrm>
          <a:prstGeom prst="rect">
            <a:avLst/>
          </a:prstGeom>
          <a:ln>
            <a:noFill/>
          </a:ln>
          <a:effectLst>
            <a:softEdge rad="112500"/>
          </a:effectLst>
        </p:spPr>
      </p:pic>
      <p:sp>
        <p:nvSpPr>
          <p:cNvPr id="13" name="Прямоугольник 7"/>
          <p:cNvSpPr>
            <a:spLocks noChangeArrowheads="1"/>
          </p:cNvSpPr>
          <p:nvPr/>
        </p:nvSpPr>
        <p:spPr bwMode="auto">
          <a:xfrm>
            <a:off x="4988446" y="4761339"/>
            <a:ext cx="2947019" cy="415498"/>
          </a:xfrm>
          <a:prstGeom prst="rect">
            <a:avLst/>
          </a:prstGeom>
          <a:noFill/>
          <a:ln w="9525">
            <a:noFill/>
            <a:miter lim="800000"/>
            <a:headEnd/>
            <a:tailEnd/>
          </a:ln>
        </p:spPr>
        <p:txBody>
          <a:bodyPr wrap="square">
            <a:spAutoFit/>
          </a:bodyPr>
          <a:lstStyle/>
          <a:p>
            <a:pPr>
              <a:spcBef>
                <a:spcPts val="600"/>
              </a:spcBef>
              <a:defRPr/>
            </a:pPr>
            <a:r>
              <a:rPr lang="ru-RU" sz="2000" b="1" dirty="0">
                <a:solidFill>
                  <a:schemeClr val="accent2"/>
                </a:solidFill>
              </a:rPr>
              <a:t>БЮДЖЕТ/ВНЕБЮДЖЕТ</a:t>
            </a:r>
          </a:p>
        </p:txBody>
      </p:sp>
      <p:pic>
        <p:nvPicPr>
          <p:cNvPr id="14" name="Picture 2" descr="D:\диск д\work\КОНКУРСЫ\15-16\Сайт_Радиотехники\КОНКУРС_РАДИОМЕХАНИКИ\ШАПКА_Радиомеханик.jpg">
            <a:extLst>
              <a:ext uri="{FF2B5EF4-FFF2-40B4-BE49-F238E27FC236}">
                <a16:creationId xmlns:a16="http://schemas.microsoft.com/office/drawing/2014/main" id="{AEE7E5EE-6A18-4CED-B9C9-610232D0A789}"/>
              </a:ext>
            </a:extLst>
          </p:cNvPr>
          <p:cNvPicPr>
            <a:picLocks noChangeAspect="1" noChangeArrowheads="1"/>
          </p:cNvPicPr>
          <p:nvPr/>
        </p:nvPicPr>
        <p:blipFill>
          <a:blip r:embed="rId4" cstate="print"/>
          <a:srcRect/>
          <a:stretch>
            <a:fillRect/>
          </a:stretch>
        </p:blipFill>
        <p:spPr bwMode="auto">
          <a:xfrm>
            <a:off x="-108520" y="819150"/>
            <a:ext cx="9252520" cy="593725"/>
          </a:xfrm>
          <a:prstGeom prst="rect">
            <a:avLst/>
          </a:prstGeom>
          <a:noFill/>
          <a:ln w="9525">
            <a:noFill/>
            <a:miter lim="800000"/>
            <a:headEnd/>
            <a:tailEnd/>
          </a:ln>
          <a:scene3d>
            <a:camera prst="orthographicFront"/>
            <a:lightRig rig="threePt" dir="t"/>
          </a:scene3d>
          <a:sp3d>
            <a:bevelT/>
          </a:sp3d>
        </p:spPr>
      </p:pic>
      <p:grpSp>
        <p:nvGrpSpPr>
          <p:cNvPr id="15" name="Группа 11">
            <a:extLst>
              <a:ext uri="{FF2B5EF4-FFF2-40B4-BE49-F238E27FC236}">
                <a16:creationId xmlns:a16="http://schemas.microsoft.com/office/drawing/2014/main" id="{FB79B1BD-EE24-4636-92AC-52D82D99D181}"/>
              </a:ext>
            </a:extLst>
          </p:cNvPr>
          <p:cNvGrpSpPr>
            <a:grpSpLocks/>
          </p:cNvGrpSpPr>
          <p:nvPr/>
        </p:nvGrpSpPr>
        <p:grpSpPr bwMode="auto">
          <a:xfrm>
            <a:off x="-108520" y="6151369"/>
            <a:ext cx="9252520" cy="705669"/>
            <a:chOff x="179512" y="4077071"/>
            <a:chExt cx="6768752" cy="409203"/>
          </a:xfrm>
        </p:grpSpPr>
        <p:pic>
          <p:nvPicPr>
            <p:cNvPr id="17" name="Picture 1" descr="D:\диск д\work\рабочий стол\14 г\шапка сайта\Черновые\ШАПКА3.jpg">
              <a:extLst>
                <a:ext uri="{FF2B5EF4-FFF2-40B4-BE49-F238E27FC236}">
                  <a16:creationId xmlns:a16="http://schemas.microsoft.com/office/drawing/2014/main" id="{26C3E631-A8AE-4094-A117-FF11DC5EF49D}"/>
                </a:ext>
              </a:extLst>
            </p:cNvPr>
            <p:cNvPicPr>
              <a:picLocks noChangeAspect="1" noChangeArrowheads="1"/>
            </p:cNvPicPr>
            <p:nvPr/>
          </p:nvPicPr>
          <p:blipFill>
            <a:blip r:embed="rId5" cstate="print"/>
            <a:srcRect l="21600" t="65108" r="10001" b="-800"/>
            <a:stretch>
              <a:fillRect/>
            </a:stretch>
          </p:blipFill>
          <p:spPr bwMode="auto">
            <a:xfrm>
              <a:off x="179512" y="4077071"/>
              <a:ext cx="6768752" cy="409203"/>
            </a:xfrm>
            <a:prstGeom prst="rect">
              <a:avLst/>
            </a:prstGeom>
            <a:noFill/>
            <a:ln w="9525">
              <a:noFill/>
              <a:miter lim="800000"/>
              <a:headEnd/>
              <a:tailEnd/>
            </a:ln>
          </p:spPr>
        </p:pic>
        <p:pic>
          <p:nvPicPr>
            <p:cNvPr id="19" name="Picture 2" descr="C:\Users\ДюскинаЛП\Desktop\Приемная комиссия\Рисунок7.png">
              <a:extLst>
                <a:ext uri="{FF2B5EF4-FFF2-40B4-BE49-F238E27FC236}">
                  <a16:creationId xmlns:a16="http://schemas.microsoft.com/office/drawing/2014/main" id="{0A35CD85-547A-49A5-882D-B534253B3613}"/>
                </a:ext>
              </a:extLst>
            </p:cNvPr>
            <p:cNvPicPr>
              <a:picLocks noChangeAspect="1" noChangeArrowheads="1"/>
            </p:cNvPicPr>
            <p:nvPr/>
          </p:nvPicPr>
          <p:blipFill>
            <a:blip r:embed="rId6" cstate="print"/>
            <a:srcRect l="23842" r="25130" b="10358"/>
            <a:stretch>
              <a:fillRect/>
            </a:stretch>
          </p:blipFill>
          <p:spPr bwMode="auto">
            <a:xfrm>
              <a:off x="683568" y="4098801"/>
              <a:ext cx="5616624" cy="360040"/>
            </a:xfrm>
            <a:prstGeom prst="rect">
              <a:avLst/>
            </a:prstGeom>
            <a:noFill/>
            <a:ln w="9525">
              <a:noFill/>
              <a:miter lim="800000"/>
              <a:headEnd/>
              <a:tailEnd/>
            </a:ln>
          </p:spPr>
        </p:pic>
      </p:grpSp>
    </p:spTree>
    <p:extLst>
      <p:ext uri="{BB962C8B-B14F-4D97-AF65-F5344CB8AC3E}">
        <p14:creationId xmlns:p14="http://schemas.microsoft.com/office/powerpoint/2010/main" val="3576773950"/>
      </p:ext>
    </p:extLst>
  </p:cSld>
  <p:clrMapOvr>
    <a:masterClrMapping/>
  </p:clrMapOvr>
  <p:transition spd="med" advClick="0" advTm="1807000">
    <p:pull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396407" y="692696"/>
            <a:ext cx="3780420" cy="830997"/>
          </a:xfrm>
          <a:prstGeom prst="rect">
            <a:avLst/>
          </a:prstGeom>
        </p:spPr>
        <p:txBody>
          <a:bodyPr wrap="square">
            <a:spAutoFit/>
          </a:bodyPr>
          <a:lstStyle/>
          <a:p>
            <a:pPr algn="ctr"/>
            <a:r>
              <a:rPr lang="ru-RU" sz="2400" dirty="0">
                <a:solidFill>
                  <a:srgbClr val="062B52"/>
                </a:solidFill>
                <a:latin typeface="Arial Black" panose="020B0A04020102020204" pitchFamily="34" charset="0"/>
              </a:rPr>
              <a:t>ОПОРНЫЕ РАБОТОДАТЕЛИ</a:t>
            </a:r>
            <a:endParaRPr lang="ru-RU" sz="2400" dirty="0">
              <a:latin typeface="Arial Black" panose="020B0A04020102020204" pitchFamily="34" charset="0"/>
            </a:endParaRPr>
          </a:p>
        </p:txBody>
      </p:sp>
      <p:sp>
        <p:nvSpPr>
          <p:cNvPr id="9" name="Прямоугольник 8"/>
          <p:cNvSpPr/>
          <p:nvPr/>
        </p:nvSpPr>
        <p:spPr>
          <a:xfrm>
            <a:off x="179512" y="1844824"/>
            <a:ext cx="8784976" cy="3604192"/>
          </a:xfrm>
          <a:prstGeom prst="rect">
            <a:avLst/>
          </a:prstGeom>
        </p:spPr>
        <p:txBody>
          <a:bodyPr wrap="square">
            <a:spAutoFit/>
          </a:bodyPr>
          <a:lstStyle/>
          <a:p>
            <a:pPr algn="ctr"/>
            <a:r>
              <a:rPr lang="ru-RU" sz="2400" b="1" dirty="0"/>
              <a:t>Меры поддержки молодых специалистов:</a:t>
            </a:r>
          </a:p>
          <a:p>
            <a:pPr algn="ctr"/>
            <a:endParaRPr lang="ru-RU" b="1" dirty="0"/>
          </a:p>
          <a:p>
            <a:pPr algn="just">
              <a:lnSpc>
                <a:spcPct val="150000"/>
              </a:lnSpc>
            </a:pPr>
            <a:r>
              <a:rPr lang="ru-RU" dirty="0"/>
              <a:t>- денежные выплаты;</a:t>
            </a:r>
          </a:p>
          <a:p>
            <a:pPr algn="just">
              <a:lnSpc>
                <a:spcPct val="150000"/>
              </a:lnSpc>
            </a:pPr>
            <a:r>
              <a:rPr lang="ru-RU" dirty="0"/>
              <a:t>- стимулирующие доплаты;</a:t>
            </a:r>
          </a:p>
          <a:p>
            <a:pPr algn="just">
              <a:lnSpc>
                <a:spcPct val="150000"/>
              </a:lnSpc>
            </a:pPr>
            <a:r>
              <a:rPr lang="ru-RU" dirty="0"/>
              <a:t>- создание условий для корпоративной адаптации;</a:t>
            </a:r>
          </a:p>
          <a:p>
            <a:pPr algn="just">
              <a:lnSpc>
                <a:spcPct val="150000"/>
              </a:lnSpc>
            </a:pPr>
            <a:r>
              <a:rPr lang="ru-RU" dirty="0"/>
              <a:t>- создание условий для физического развития молодых специалистов, ведения ими здорового образа жизни;</a:t>
            </a:r>
          </a:p>
          <a:p>
            <a:pPr algn="just">
              <a:lnSpc>
                <a:spcPct val="150000"/>
              </a:lnSpc>
            </a:pPr>
            <a:r>
              <a:rPr lang="ru-RU" dirty="0"/>
              <a:t>- индивидуальный подход, обеспечивающий наиболее полное использование и развитие профессионального, творческого, инновационного и научного потенциала.</a:t>
            </a:r>
          </a:p>
        </p:txBody>
      </p:sp>
      <p:pic>
        <p:nvPicPr>
          <p:cNvPr id="12" name="Picture 3">
            <a:extLst>
              <a:ext uri="{FF2B5EF4-FFF2-40B4-BE49-F238E27FC236}">
                <a16:creationId xmlns:a16="http://schemas.microsoft.com/office/drawing/2014/main" id="{74150F96-46FC-46C7-B0AD-942968DEFB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146"/>
            <a:ext cx="2583908" cy="1625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35301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396407" y="692696"/>
            <a:ext cx="3780420" cy="830997"/>
          </a:xfrm>
          <a:prstGeom prst="rect">
            <a:avLst/>
          </a:prstGeom>
        </p:spPr>
        <p:txBody>
          <a:bodyPr wrap="square">
            <a:spAutoFit/>
          </a:bodyPr>
          <a:lstStyle/>
          <a:p>
            <a:pPr algn="ctr"/>
            <a:r>
              <a:rPr lang="ru-RU" sz="2400" dirty="0">
                <a:solidFill>
                  <a:srgbClr val="062B52"/>
                </a:solidFill>
                <a:latin typeface="Arial Black" panose="020B0A04020102020204" pitchFamily="34" charset="0"/>
              </a:rPr>
              <a:t>ОПОРНЫЕ РАБОТОДАТЕЛИ</a:t>
            </a:r>
            <a:endParaRPr lang="ru-RU" sz="2400" dirty="0">
              <a:latin typeface="Arial Black" panose="020B0A04020102020204" pitchFamily="34" charset="0"/>
            </a:endParaRPr>
          </a:p>
        </p:txBody>
      </p:sp>
      <p:pic>
        <p:nvPicPr>
          <p:cNvPr id="12" name="Picture 3">
            <a:extLst>
              <a:ext uri="{FF2B5EF4-FFF2-40B4-BE49-F238E27FC236}">
                <a16:creationId xmlns:a16="http://schemas.microsoft.com/office/drawing/2014/main" id="{74150F96-46FC-46C7-B0AD-942968DEFB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146"/>
            <a:ext cx="2583908" cy="1625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a:extLst>
              <a:ext uri="{FF2B5EF4-FFF2-40B4-BE49-F238E27FC236}">
                <a16:creationId xmlns:a16="http://schemas.microsoft.com/office/drawing/2014/main" id="{614362DD-0889-4B72-B0A9-6724CF4852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1523693"/>
            <a:ext cx="6552728" cy="4643842"/>
          </a:xfrm>
          <a:prstGeom prst="rect">
            <a:avLst/>
          </a:prstGeom>
        </p:spPr>
      </p:pic>
    </p:spTree>
    <p:extLst>
      <p:ext uri="{BB962C8B-B14F-4D97-AF65-F5344CB8AC3E}">
        <p14:creationId xmlns:p14="http://schemas.microsoft.com/office/powerpoint/2010/main" val="10003705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57AB0482-C206-4D27-BAAC-5938A1F25B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25" y="0"/>
            <a:ext cx="2978341" cy="5294828"/>
          </a:xfrm>
          <a:prstGeom prst="rect">
            <a:avLst/>
          </a:prstGeom>
        </p:spPr>
      </p:pic>
      <p:pic>
        <p:nvPicPr>
          <p:cNvPr id="11" name="Рисунок 10">
            <a:extLst>
              <a:ext uri="{FF2B5EF4-FFF2-40B4-BE49-F238E27FC236}">
                <a16:creationId xmlns:a16="http://schemas.microsoft.com/office/drawing/2014/main" id="{FF0139F6-B414-47F8-95CD-A5DAFE1D3D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717" y="1563172"/>
            <a:ext cx="2978341" cy="5294828"/>
          </a:xfrm>
          <a:prstGeom prst="rect">
            <a:avLst/>
          </a:prstGeom>
        </p:spPr>
      </p:pic>
      <p:pic>
        <p:nvPicPr>
          <p:cNvPr id="13" name="Рисунок 12">
            <a:extLst>
              <a:ext uri="{FF2B5EF4-FFF2-40B4-BE49-F238E27FC236}">
                <a16:creationId xmlns:a16="http://schemas.microsoft.com/office/drawing/2014/main" id="{2192E4BF-7E57-483F-9D73-7DC5EB37BD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2829" y="620688"/>
            <a:ext cx="2978342" cy="5294828"/>
          </a:xfrm>
          <a:prstGeom prst="rect">
            <a:avLst/>
          </a:prstGeom>
        </p:spPr>
      </p:pic>
      <p:sp>
        <p:nvSpPr>
          <p:cNvPr id="14" name="TextBox 13">
            <a:extLst>
              <a:ext uri="{FF2B5EF4-FFF2-40B4-BE49-F238E27FC236}">
                <a16:creationId xmlns:a16="http://schemas.microsoft.com/office/drawing/2014/main" id="{1FDD37A3-F0C8-48A1-A2E5-EA83AF09F666}"/>
              </a:ext>
            </a:extLst>
          </p:cNvPr>
          <p:cNvSpPr txBox="1"/>
          <p:nvPr/>
        </p:nvSpPr>
        <p:spPr>
          <a:xfrm>
            <a:off x="1259632" y="6381328"/>
            <a:ext cx="4320480" cy="369332"/>
          </a:xfrm>
          <a:prstGeom prst="rect">
            <a:avLst/>
          </a:prstGeom>
          <a:noFill/>
        </p:spPr>
        <p:txBody>
          <a:bodyPr wrap="square" rtlCol="0">
            <a:spAutoFit/>
          </a:bodyPr>
          <a:lstStyle/>
          <a:p>
            <a:r>
              <a:rPr lang="ru-RU" dirty="0">
                <a:solidFill>
                  <a:srgbClr val="FF0000"/>
                </a:solidFill>
                <a:effectLst>
                  <a:outerShdw blurRad="38100" dist="38100" dir="2700000" algn="tl">
                    <a:srgbClr val="000000">
                      <a:alpha val="43137"/>
                    </a:srgbClr>
                  </a:outerShdw>
                </a:effectLst>
                <a:latin typeface="Arial Black" panose="020B0A04020102020204" pitchFamily="34" charset="0"/>
              </a:rPr>
              <a:t>2 сентября 2024 года, 11:00 ч.</a:t>
            </a:r>
          </a:p>
        </p:txBody>
      </p:sp>
    </p:spTree>
    <p:extLst>
      <p:ext uri="{BB962C8B-B14F-4D97-AF65-F5344CB8AC3E}">
        <p14:creationId xmlns:p14="http://schemas.microsoft.com/office/powerpoint/2010/main" val="18361031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Прямоугольник 6"/>
          <p:cNvSpPr/>
          <p:nvPr/>
        </p:nvSpPr>
        <p:spPr>
          <a:xfrm>
            <a:off x="-108520" y="-27384"/>
            <a:ext cx="9252520" cy="6858000"/>
          </a:xfrm>
          <a:prstGeom prst="rect">
            <a:avLst/>
          </a:prstGeom>
          <a:solidFill>
            <a:srgbClr val="E7F0F9"/>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grpSp>
        <p:nvGrpSpPr>
          <p:cNvPr id="43011" name="Группа 11"/>
          <p:cNvGrpSpPr>
            <a:grpSpLocks/>
          </p:cNvGrpSpPr>
          <p:nvPr/>
        </p:nvGrpSpPr>
        <p:grpSpPr bwMode="auto">
          <a:xfrm>
            <a:off x="-108520" y="6151369"/>
            <a:ext cx="9252520" cy="705669"/>
            <a:chOff x="179512" y="4077071"/>
            <a:chExt cx="6768752" cy="409203"/>
          </a:xfrm>
        </p:grpSpPr>
        <p:pic>
          <p:nvPicPr>
            <p:cNvPr id="43018" name="Picture 1" descr="D:\диск д\work\рабочий стол\14 г\шапка сайта\Черновые\ШАПКА3.jpg"/>
            <p:cNvPicPr>
              <a:picLocks noChangeAspect="1" noChangeArrowheads="1"/>
            </p:cNvPicPr>
            <p:nvPr/>
          </p:nvPicPr>
          <p:blipFill>
            <a:blip r:embed="rId3" cstate="print"/>
            <a:srcRect l="21600" t="65108" r="10001" b="-800"/>
            <a:stretch>
              <a:fillRect/>
            </a:stretch>
          </p:blipFill>
          <p:spPr bwMode="auto">
            <a:xfrm>
              <a:off x="179512" y="4077071"/>
              <a:ext cx="6768752" cy="409203"/>
            </a:xfrm>
            <a:prstGeom prst="rect">
              <a:avLst/>
            </a:prstGeom>
            <a:noFill/>
            <a:ln w="9525">
              <a:noFill/>
              <a:miter lim="800000"/>
              <a:headEnd/>
              <a:tailEnd/>
            </a:ln>
          </p:spPr>
        </p:pic>
        <p:pic>
          <p:nvPicPr>
            <p:cNvPr id="43019" name="Picture 2" descr="C:\Users\ДюскинаЛП\Desktop\Приемная комиссия\Рисунок7.png"/>
            <p:cNvPicPr>
              <a:picLocks noChangeAspect="1" noChangeArrowheads="1"/>
            </p:cNvPicPr>
            <p:nvPr/>
          </p:nvPicPr>
          <p:blipFill>
            <a:blip r:embed="rId4" cstate="print"/>
            <a:srcRect l="23842" r="25130" b="10358"/>
            <a:stretch>
              <a:fillRect/>
            </a:stretch>
          </p:blipFill>
          <p:spPr bwMode="auto">
            <a:xfrm>
              <a:off x="683568" y="4098801"/>
              <a:ext cx="5616624" cy="360040"/>
            </a:xfrm>
            <a:prstGeom prst="rect">
              <a:avLst/>
            </a:prstGeom>
            <a:noFill/>
            <a:ln w="9525">
              <a:noFill/>
              <a:miter lim="800000"/>
              <a:headEnd/>
              <a:tailEnd/>
            </a:ln>
          </p:spPr>
        </p:pic>
      </p:grpSp>
      <p:sp>
        <p:nvSpPr>
          <p:cNvPr id="43014" name="TextBox 17"/>
          <p:cNvSpPr txBox="1">
            <a:spLocks noChangeArrowheads="1"/>
          </p:cNvSpPr>
          <p:nvPr/>
        </p:nvSpPr>
        <p:spPr bwMode="auto">
          <a:xfrm>
            <a:off x="71845" y="188640"/>
            <a:ext cx="8785225" cy="523220"/>
          </a:xfrm>
          <a:prstGeom prst="rect">
            <a:avLst/>
          </a:prstGeom>
          <a:noFill/>
          <a:ln w="9525">
            <a:noFill/>
            <a:miter lim="800000"/>
            <a:headEnd/>
            <a:tailEnd/>
          </a:ln>
        </p:spPr>
        <p:txBody>
          <a:bodyPr>
            <a:spAutoFit/>
          </a:bodyPr>
          <a:lstStyle/>
          <a:p>
            <a:pPr algn="ctr"/>
            <a:r>
              <a:rPr lang="ru-RU" altLang="ru-RU" sz="2800" b="1" dirty="0">
                <a:solidFill>
                  <a:srgbClr val="245590"/>
                </a:solidFill>
              </a:rPr>
              <a:t>08.01.02 Монтажник трубопроводов</a:t>
            </a:r>
          </a:p>
        </p:txBody>
      </p:sp>
      <p:sp>
        <p:nvSpPr>
          <p:cNvPr id="43017" name="Прямоугольник 16"/>
          <p:cNvSpPr>
            <a:spLocks noChangeArrowheads="1"/>
          </p:cNvSpPr>
          <p:nvPr/>
        </p:nvSpPr>
        <p:spPr bwMode="auto">
          <a:xfrm>
            <a:off x="4226470" y="1891858"/>
            <a:ext cx="5003800" cy="2185214"/>
          </a:xfrm>
          <a:prstGeom prst="rect">
            <a:avLst/>
          </a:prstGeom>
          <a:noFill/>
          <a:ln w="9525">
            <a:noFill/>
            <a:miter lim="800000"/>
            <a:headEnd/>
            <a:tailEnd/>
          </a:ln>
        </p:spPr>
        <p:txBody>
          <a:bodyPr>
            <a:spAutoFit/>
          </a:bodyPr>
          <a:lstStyle/>
          <a:p>
            <a:pPr>
              <a:spcBef>
                <a:spcPts val="1200"/>
              </a:spcBef>
            </a:pPr>
            <a:r>
              <a:rPr lang="ru-RU" altLang="ru-RU" sz="2400" b="1" dirty="0">
                <a:solidFill>
                  <a:srgbClr val="1E4778"/>
                </a:solidFill>
              </a:rPr>
              <a:t>Форма обучения:</a:t>
            </a:r>
            <a:r>
              <a:rPr lang="ru-RU" altLang="ru-RU" sz="2400" dirty="0">
                <a:solidFill>
                  <a:srgbClr val="1E4778"/>
                </a:solidFill>
              </a:rPr>
              <a:t> очная</a:t>
            </a:r>
          </a:p>
          <a:p>
            <a:pPr>
              <a:spcBef>
                <a:spcPts val="2400"/>
              </a:spcBef>
            </a:pPr>
            <a:r>
              <a:rPr lang="ru-RU" altLang="ru-RU" sz="2400" b="1" dirty="0">
                <a:solidFill>
                  <a:srgbClr val="1E4778"/>
                </a:solidFill>
              </a:rPr>
              <a:t>Нормативный срок обучения: </a:t>
            </a:r>
            <a:br>
              <a:rPr lang="ru-RU" altLang="ru-RU" sz="2400" b="1" dirty="0">
                <a:solidFill>
                  <a:srgbClr val="1E4778"/>
                </a:solidFill>
              </a:rPr>
            </a:br>
            <a:r>
              <a:rPr lang="ru-RU" altLang="ru-RU" sz="2400" b="1" dirty="0" smtClean="0">
                <a:solidFill>
                  <a:srgbClr val="1E4778"/>
                </a:solidFill>
              </a:rPr>
              <a:t>1</a:t>
            </a:r>
            <a:r>
              <a:rPr lang="ru-RU" altLang="ru-RU" sz="2400" u="sng" dirty="0" smtClean="0">
                <a:solidFill>
                  <a:srgbClr val="1E4778"/>
                </a:solidFill>
              </a:rPr>
              <a:t> </a:t>
            </a:r>
            <a:r>
              <a:rPr lang="ru-RU" altLang="ru-RU" sz="2400" u="sng" dirty="0">
                <a:solidFill>
                  <a:srgbClr val="1E4778"/>
                </a:solidFill>
              </a:rPr>
              <a:t>года 10 месяцев </a:t>
            </a:r>
            <a:r>
              <a:rPr lang="ru-RU" altLang="ru-RU" sz="2400" dirty="0">
                <a:solidFill>
                  <a:srgbClr val="1E4778"/>
                </a:solidFill>
              </a:rPr>
              <a:t>на базе 9 </a:t>
            </a:r>
            <a:r>
              <a:rPr lang="ru-RU" altLang="ru-RU" sz="2400" dirty="0" err="1">
                <a:solidFill>
                  <a:srgbClr val="1E4778"/>
                </a:solidFill>
              </a:rPr>
              <a:t>кл</a:t>
            </a:r>
            <a:r>
              <a:rPr lang="ru-RU" altLang="ru-RU" sz="2400" dirty="0">
                <a:solidFill>
                  <a:srgbClr val="1E4778"/>
                </a:solidFill>
              </a:rPr>
              <a:t>.</a:t>
            </a:r>
          </a:p>
          <a:p>
            <a:pPr>
              <a:spcBef>
                <a:spcPts val="2400"/>
              </a:spcBef>
            </a:pPr>
            <a:r>
              <a:rPr lang="ru-RU" altLang="ru-RU" sz="2400" b="1" dirty="0">
                <a:solidFill>
                  <a:srgbClr val="1E4778"/>
                </a:solidFill>
              </a:rPr>
              <a:t>Квалификация:</a:t>
            </a:r>
            <a:r>
              <a:rPr lang="ru-RU" altLang="ru-RU" sz="2400" dirty="0">
                <a:solidFill>
                  <a:srgbClr val="1E4778"/>
                </a:solidFill>
              </a:rPr>
              <a:t>  </a:t>
            </a:r>
          </a:p>
        </p:txBody>
      </p:sp>
      <p:sp>
        <p:nvSpPr>
          <p:cNvPr id="13" name="Прямоугольник 7"/>
          <p:cNvSpPr>
            <a:spLocks noChangeArrowheads="1"/>
          </p:cNvSpPr>
          <p:nvPr/>
        </p:nvSpPr>
        <p:spPr bwMode="auto">
          <a:xfrm>
            <a:off x="4147713" y="5029726"/>
            <a:ext cx="1216744" cy="415498"/>
          </a:xfrm>
          <a:prstGeom prst="rect">
            <a:avLst/>
          </a:prstGeom>
          <a:noFill/>
          <a:ln w="9525">
            <a:noFill/>
            <a:miter lim="800000"/>
            <a:headEnd/>
            <a:tailEnd/>
          </a:ln>
        </p:spPr>
        <p:txBody>
          <a:bodyPr wrap="square">
            <a:spAutoFit/>
          </a:bodyPr>
          <a:lstStyle/>
          <a:p>
            <a:pPr>
              <a:spcBef>
                <a:spcPts val="600"/>
              </a:spcBef>
              <a:defRPr/>
            </a:pPr>
            <a:r>
              <a:rPr lang="ru-RU" sz="2000" b="1" dirty="0">
                <a:solidFill>
                  <a:schemeClr val="accent2"/>
                </a:solidFill>
              </a:rPr>
              <a:t>БЮДЖЕТ</a:t>
            </a:r>
          </a:p>
        </p:txBody>
      </p:sp>
      <p:pic>
        <p:nvPicPr>
          <p:cNvPr id="3074" name="Picture 2" descr="https://vakhtoi.ru/wp-content/uploads/2016/11/Skrinshot-2016-11-15-15.13.22-1024x60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342" y="1649756"/>
            <a:ext cx="4006370" cy="2355308"/>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6">
            <a:extLst>
              <a:ext uri="{FF2B5EF4-FFF2-40B4-BE49-F238E27FC236}">
                <a16:creationId xmlns:a16="http://schemas.microsoft.com/office/drawing/2014/main" id="{D1471C7D-F3E3-4486-9124-D1BD4A33A43B}"/>
              </a:ext>
            </a:extLst>
          </p:cNvPr>
          <p:cNvSpPr>
            <a:spLocks noChangeArrowheads="1"/>
          </p:cNvSpPr>
          <p:nvPr/>
        </p:nvSpPr>
        <p:spPr bwMode="auto">
          <a:xfrm>
            <a:off x="37263" y="3966155"/>
            <a:ext cx="8874919" cy="830997"/>
          </a:xfrm>
          <a:prstGeom prst="rect">
            <a:avLst/>
          </a:prstGeom>
          <a:noFill/>
          <a:ln w="9525">
            <a:noFill/>
            <a:miter lim="800000"/>
            <a:headEnd/>
            <a:tailEnd/>
          </a:ln>
        </p:spPr>
        <p:txBody>
          <a:bodyPr wrap="square">
            <a:spAutoFit/>
          </a:bodyPr>
          <a:lstStyle/>
          <a:p>
            <a:pPr algn="ctr"/>
            <a:r>
              <a:rPr lang="ru-RU" altLang="ru-RU" sz="2400" dirty="0">
                <a:solidFill>
                  <a:srgbClr val="1E4778"/>
                </a:solidFill>
              </a:rPr>
              <a:t>«Монтажник наружных трубопроводов и монтажник технологических трубопроводов»</a:t>
            </a:r>
          </a:p>
        </p:txBody>
      </p:sp>
      <p:pic>
        <p:nvPicPr>
          <p:cNvPr id="14" name="Picture 2" descr="D:\диск д\work\КОНКУРСЫ\15-16\Сайт_Радиотехники\КОНКУРС_РАДИОМЕХАНИКИ\ШАПКА_Радиомеханик.jpg">
            <a:extLst>
              <a:ext uri="{FF2B5EF4-FFF2-40B4-BE49-F238E27FC236}">
                <a16:creationId xmlns:a16="http://schemas.microsoft.com/office/drawing/2014/main" id="{B6DB4DC8-2016-42EC-9F3E-EF245F5FDED0}"/>
              </a:ext>
            </a:extLst>
          </p:cNvPr>
          <p:cNvPicPr>
            <a:picLocks noChangeAspect="1" noChangeArrowheads="1"/>
          </p:cNvPicPr>
          <p:nvPr/>
        </p:nvPicPr>
        <p:blipFill>
          <a:blip r:embed="rId6" cstate="print"/>
          <a:srcRect/>
          <a:stretch>
            <a:fillRect/>
          </a:stretch>
        </p:blipFill>
        <p:spPr bwMode="auto">
          <a:xfrm>
            <a:off x="-108520" y="764704"/>
            <a:ext cx="9252520" cy="593725"/>
          </a:xfrm>
          <a:prstGeom prst="rect">
            <a:avLst/>
          </a:prstGeom>
          <a:noFill/>
          <a:ln w="9525">
            <a:noFill/>
            <a:miter lim="800000"/>
            <a:headEnd/>
            <a:tailEnd/>
          </a:ln>
          <a:scene3d>
            <a:camera prst="orthographicFront"/>
            <a:lightRig rig="threePt" dir="t"/>
          </a:scene3d>
          <a:sp3d>
            <a:bevelT/>
          </a:sp3d>
        </p:spPr>
      </p:pic>
    </p:spTree>
    <p:extLst>
      <p:ext uri="{BB962C8B-B14F-4D97-AF65-F5344CB8AC3E}">
        <p14:creationId xmlns:p14="http://schemas.microsoft.com/office/powerpoint/2010/main" val="2922516115"/>
      </p:ext>
    </p:extLst>
  </p:cSld>
  <p:clrMapOvr>
    <a:masterClrMapping/>
  </p:clrMapOvr>
  <p:transition spd="med" advClick="0" advTm="1807000">
    <p:pull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79"/>
          <p:cNvSpPr txBox="1">
            <a:spLocks noGrp="1"/>
          </p:cNvSpPr>
          <p:nvPr>
            <p:ph type="ctrTitle"/>
          </p:nvPr>
        </p:nvSpPr>
        <p:spPr>
          <a:xfrm>
            <a:off x="-177992" y="4677613"/>
            <a:ext cx="4610100" cy="1256100"/>
          </a:xfrm>
          <a:prstGeom prst="rect">
            <a:avLst/>
          </a:prstGeom>
        </p:spPr>
        <p:txBody>
          <a:bodyPr spcFirstLastPara="1" vert="horz" wrap="square" lIns="91425" tIns="91425" rIns="91425" bIns="91425" rtlCol="0" anchor="b" anchorCtr="0">
            <a:normAutofit/>
          </a:bodyPr>
          <a:lstStyle/>
          <a:p>
            <a:pPr>
              <a:spcBef>
                <a:spcPts val="0"/>
              </a:spcBef>
            </a:pPr>
            <a:r>
              <a:rPr lang="ru" sz="3500" dirty="0">
                <a:solidFill>
                  <a:srgbClr val="EE741D"/>
                </a:solidFill>
                <a:latin typeface="Dela Gothic One"/>
                <a:ea typeface="Dela Gothic One"/>
                <a:cs typeface="Dela Gothic One"/>
                <a:sym typeface="Dela Gothic One"/>
              </a:rPr>
              <a:t>Ты </a:t>
            </a:r>
            <a:r>
              <a:rPr lang="ru" sz="3500" dirty="0">
                <a:solidFill>
                  <a:schemeClr val="accent2"/>
                </a:solidFill>
                <a:latin typeface="Dela Gothic One"/>
                <a:ea typeface="Dela Gothic One"/>
                <a:cs typeface="Dela Gothic One"/>
                <a:sym typeface="Dela Gothic One"/>
              </a:rPr>
              <a:t>в хорошей компании!</a:t>
            </a:r>
            <a:endParaRPr sz="3300" dirty="0">
              <a:solidFill>
                <a:schemeClr val="accent2"/>
              </a:solidFill>
              <a:latin typeface="Dela Gothic One"/>
              <a:ea typeface="Dela Gothic One"/>
              <a:cs typeface="Dela Gothic One"/>
              <a:sym typeface="Dela Gothic One"/>
            </a:endParaRPr>
          </a:p>
        </p:txBody>
      </p:sp>
      <p:grpSp>
        <p:nvGrpSpPr>
          <p:cNvPr id="689" name="Google Shape;689;p79"/>
          <p:cNvGrpSpPr/>
          <p:nvPr/>
        </p:nvGrpSpPr>
        <p:grpSpPr>
          <a:xfrm>
            <a:off x="1179477" y="856715"/>
            <a:ext cx="1664875" cy="1872188"/>
            <a:chOff x="5339525" y="999249"/>
            <a:chExt cx="3226050" cy="3401525"/>
          </a:xfrm>
        </p:grpSpPr>
        <p:pic>
          <p:nvPicPr>
            <p:cNvPr id="690" name="Google Shape;690;p79"/>
            <p:cNvPicPr preferRelativeResize="0"/>
            <p:nvPr/>
          </p:nvPicPr>
          <p:blipFill>
            <a:blip r:embed="rId3" cstate="print">
              <a:alphaModFix/>
            </a:blip>
            <a:stretch>
              <a:fillRect/>
            </a:stretch>
          </p:blipFill>
          <p:spPr>
            <a:xfrm>
              <a:off x="5454655" y="1272321"/>
              <a:ext cx="3014150" cy="3128453"/>
            </a:xfrm>
            <a:prstGeom prst="rect">
              <a:avLst/>
            </a:prstGeom>
            <a:noFill/>
            <a:ln>
              <a:noFill/>
            </a:ln>
          </p:spPr>
        </p:pic>
        <p:pic>
          <p:nvPicPr>
            <p:cNvPr id="691" name="Google Shape;691;p79"/>
            <p:cNvPicPr preferRelativeResize="0"/>
            <p:nvPr/>
          </p:nvPicPr>
          <p:blipFill>
            <a:blip r:embed="rId4" cstate="print">
              <a:alphaModFix/>
            </a:blip>
            <a:stretch>
              <a:fillRect/>
            </a:stretch>
          </p:blipFill>
          <p:spPr>
            <a:xfrm>
              <a:off x="8295367" y="2875681"/>
              <a:ext cx="205417" cy="155308"/>
            </a:xfrm>
            <a:prstGeom prst="rect">
              <a:avLst/>
            </a:prstGeom>
            <a:noFill/>
            <a:ln>
              <a:noFill/>
            </a:ln>
          </p:spPr>
        </p:pic>
        <p:pic>
          <p:nvPicPr>
            <p:cNvPr id="692" name="Google Shape;692;p79"/>
            <p:cNvPicPr preferRelativeResize="0"/>
            <p:nvPr/>
          </p:nvPicPr>
          <p:blipFill>
            <a:blip r:embed="rId5" cstate="print">
              <a:alphaModFix/>
            </a:blip>
            <a:stretch>
              <a:fillRect/>
            </a:stretch>
          </p:blipFill>
          <p:spPr>
            <a:xfrm>
              <a:off x="5339525" y="2402580"/>
              <a:ext cx="233414" cy="170224"/>
            </a:xfrm>
            <a:prstGeom prst="rect">
              <a:avLst/>
            </a:prstGeom>
            <a:noFill/>
            <a:ln>
              <a:noFill/>
            </a:ln>
          </p:spPr>
        </p:pic>
        <p:pic>
          <p:nvPicPr>
            <p:cNvPr id="693" name="Google Shape;693;p79"/>
            <p:cNvPicPr preferRelativeResize="0"/>
            <p:nvPr/>
          </p:nvPicPr>
          <p:blipFill>
            <a:blip r:embed="rId6" cstate="print">
              <a:alphaModFix/>
            </a:blip>
            <a:stretch>
              <a:fillRect/>
            </a:stretch>
          </p:blipFill>
          <p:spPr>
            <a:xfrm>
              <a:off x="7842116" y="1401074"/>
              <a:ext cx="215016" cy="168473"/>
            </a:xfrm>
            <a:prstGeom prst="rect">
              <a:avLst/>
            </a:prstGeom>
            <a:noFill/>
            <a:ln>
              <a:noFill/>
            </a:ln>
          </p:spPr>
        </p:pic>
        <p:pic>
          <p:nvPicPr>
            <p:cNvPr id="694" name="Google Shape;694;p79"/>
            <p:cNvPicPr preferRelativeResize="0"/>
            <p:nvPr/>
          </p:nvPicPr>
          <p:blipFill>
            <a:blip r:embed="rId7" cstate="print">
              <a:alphaModFix/>
            </a:blip>
            <a:stretch>
              <a:fillRect/>
            </a:stretch>
          </p:blipFill>
          <p:spPr>
            <a:xfrm>
              <a:off x="5592439" y="1715999"/>
              <a:ext cx="215016" cy="200256"/>
            </a:xfrm>
            <a:prstGeom prst="rect">
              <a:avLst/>
            </a:prstGeom>
            <a:noFill/>
            <a:ln>
              <a:noFill/>
            </a:ln>
          </p:spPr>
        </p:pic>
        <p:pic>
          <p:nvPicPr>
            <p:cNvPr id="695" name="Google Shape;695;p79"/>
            <p:cNvPicPr preferRelativeResize="0"/>
            <p:nvPr/>
          </p:nvPicPr>
          <p:blipFill>
            <a:blip r:embed="rId8" cstate="print">
              <a:alphaModFix/>
            </a:blip>
            <a:stretch>
              <a:fillRect/>
            </a:stretch>
          </p:blipFill>
          <p:spPr>
            <a:xfrm>
              <a:off x="6799574" y="999280"/>
              <a:ext cx="378836" cy="135296"/>
            </a:xfrm>
            <a:prstGeom prst="rect">
              <a:avLst/>
            </a:prstGeom>
            <a:noFill/>
            <a:ln>
              <a:noFill/>
            </a:ln>
          </p:spPr>
        </p:pic>
        <p:pic>
          <p:nvPicPr>
            <p:cNvPr id="696" name="Google Shape;696;p79"/>
            <p:cNvPicPr preferRelativeResize="0"/>
            <p:nvPr/>
          </p:nvPicPr>
          <p:blipFill>
            <a:blip r:embed="rId9" cstate="print">
              <a:alphaModFix/>
            </a:blip>
            <a:stretch>
              <a:fillRect/>
            </a:stretch>
          </p:blipFill>
          <p:spPr>
            <a:xfrm>
              <a:off x="6473359" y="999249"/>
              <a:ext cx="205417" cy="239730"/>
            </a:xfrm>
            <a:prstGeom prst="rect">
              <a:avLst/>
            </a:prstGeom>
            <a:noFill/>
            <a:ln>
              <a:noFill/>
            </a:ln>
          </p:spPr>
        </p:pic>
        <p:pic>
          <p:nvPicPr>
            <p:cNvPr id="697" name="Google Shape;697;p79"/>
            <p:cNvPicPr preferRelativeResize="0"/>
            <p:nvPr/>
          </p:nvPicPr>
          <p:blipFill>
            <a:blip r:embed="rId10" cstate="print">
              <a:alphaModFix/>
            </a:blip>
            <a:stretch>
              <a:fillRect/>
            </a:stretch>
          </p:blipFill>
          <p:spPr>
            <a:xfrm>
              <a:off x="8136331" y="1674471"/>
              <a:ext cx="159036" cy="210699"/>
            </a:xfrm>
            <a:prstGeom prst="rect">
              <a:avLst/>
            </a:prstGeom>
            <a:noFill/>
            <a:ln>
              <a:noFill/>
            </a:ln>
          </p:spPr>
        </p:pic>
        <p:pic>
          <p:nvPicPr>
            <p:cNvPr id="698" name="Google Shape;698;p79"/>
            <p:cNvPicPr preferRelativeResize="0"/>
            <p:nvPr/>
          </p:nvPicPr>
          <p:blipFill>
            <a:blip r:embed="rId11" cstate="print">
              <a:alphaModFix/>
            </a:blip>
            <a:stretch>
              <a:fillRect/>
            </a:stretch>
          </p:blipFill>
          <p:spPr>
            <a:xfrm>
              <a:off x="5386899" y="2817653"/>
              <a:ext cx="233414" cy="177636"/>
            </a:xfrm>
            <a:prstGeom prst="rect">
              <a:avLst/>
            </a:prstGeom>
            <a:noFill/>
            <a:ln>
              <a:noFill/>
            </a:ln>
          </p:spPr>
        </p:pic>
        <p:pic>
          <p:nvPicPr>
            <p:cNvPr id="699" name="Google Shape;699;p79"/>
            <p:cNvPicPr preferRelativeResize="0"/>
            <p:nvPr/>
          </p:nvPicPr>
          <p:blipFill>
            <a:blip r:embed="rId12" cstate="print">
              <a:alphaModFix/>
            </a:blip>
            <a:stretch>
              <a:fillRect/>
            </a:stretch>
          </p:blipFill>
          <p:spPr>
            <a:xfrm>
              <a:off x="5612417" y="3141407"/>
              <a:ext cx="378836" cy="125501"/>
            </a:xfrm>
            <a:prstGeom prst="rect">
              <a:avLst/>
            </a:prstGeom>
            <a:noFill/>
            <a:ln>
              <a:noFill/>
            </a:ln>
          </p:spPr>
        </p:pic>
        <p:pic>
          <p:nvPicPr>
            <p:cNvPr id="700" name="Google Shape;700;p79"/>
            <p:cNvPicPr preferRelativeResize="0"/>
            <p:nvPr/>
          </p:nvPicPr>
          <p:blipFill>
            <a:blip r:embed="rId13" cstate="print">
              <a:alphaModFix/>
            </a:blip>
            <a:stretch>
              <a:fillRect/>
            </a:stretch>
          </p:blipFill>
          <p:spPr>
            <a:xfrm>
              <a:off x="7274963" y="1018968"/>
              <a:ext cx="215016" cy="200256"/>
            </a:xfrm>
            <a:prstGeom prst="rect">
              <a:avLst/>
            </a:prstGeom>
            <a:noFill/>
            <a:ln>
              <a:noFill/>
            </a:ln>
          </p:spPr>
        </p:pic>
        <p:pic>
          <p:nvPicPr>
            <p:cNvPr id="701" name="Google Shape;701;p79"/>
            <p:cNvPicPr preferRelativeResize="0"/>
            <p:nvPr/>
          </p:nvPicPr>
          <p:blipFill>
            <a:blip r:embed="rId14" cstate="print">
              <a:alphaModFix/>
            </a:blip>
            <a:stretch>
              <a:fillRect/>
            </a:stretch>
          </p:blipFill>
          <p:spPr>
            <a:xfrm>
              <a:off x="5430464" y="2032681"/>
              <a:ext cx="205402" cy="190699"/>
            </a:xfrm>
            <a:prstGeom prst="rect">
              <a:avLst/>
            </a:prstGeom>
            <a:noFill/>
            <a:ln>
              <a:noFill/>
            </a:ln>
          </p:spPr>
        </p:pic>
        <p:pic>
          <p:nvPicPr>
            <p:cNvPr id="702" name="Google Shape;702;p79"/>
            <p:cNvPicPr preferRelativeResize="0"/>
            <p:nvPr/>
          </p:nvPicPr>
          <p:blipFill>
            <a:blip r:embed="rId15" cstate="print">
              <a:alphaModFix/>
            </a:blip>
            <a:stretch>
              <a:fillRect/>
            </a:stretch>
          </p:blipFill>
          <p:spPr>
            <a:xfrm>
              <a:off x="5781084" y="1401106"/>
              <a:ext cx="253368" cy="235230"/>
            </a:xfrm>
            <a:prstGeom prst="rect">
              <a:avLst/>
            </a:prstGeom>
            <a:noFill/>
            <a:ln>
              <a:noFill/>
            </a:ln>
          </p:spPr>
        </p:pic>
        <p:pic>
          <p:nvPicPr>
            <p:cNvPr id="703" name="Google Shape;703;p79"/>
            <p:cNvPicPr preferRelativeResize="0"/>
            <p:nvPr/>
          </p:nvPicPr>
          <p:blipFill>
            <a:blip r:embed="rId16" cstate="print">
              <a:alphaModFix/>
            </a:blip>
            <a:stretch>
              <a:fillRect/>
            </a:stretch>
          </p:blipFill>
          <p:spPr>
            <a:xfrm>
              <a:off x="6123853" y="1176186"/>
              <a:ext cx="175486" cy="224911"/>
            </a:xfrm>
            <a:prstGeom prst="rect">
              <a:avLst/>
            </a:prstGeom>
            <a:noFill/>
            <a:ln>
              <a:noFill/>
            </a:ln>
          </p:spPr>
        </p:pic>
        <p:pic>
          <p:nvPicPr>
            <p:cNvPr id="704" name="Google Shape;704;p79"/>
            <p:cNvPicPr preferRelativeResize="0"/>
            <p:nvPr/>
          </p:nvPicPr>
          <p:blipFill>
            <a:blip r:embed="rId17" cstate="print">
              <a:alphaModFix/>
            </a:blip>
            <a:stretch>
              <a:fillRect/>
            </a:stretch>
          </p:blipFill>
          <p:spPr>
            <a:xfrm>
              <a:off x="8238715" y="2048996"/>
              <a:ext cx="230094" cy="213622"/>
            </a:xfrm>
            <a:prstGeom prst="rect">
              <a:avLst/>
            </a:prstGeom>
            <a:noFill/>
            <a:ln>
              <a:noFill/>
            </a:ln>
          </p:spPr>
        </p:pic>
        <p:pic>
          <p:nvPicPr>
            <p:cNvPr id="705" name="Google Shape;705;p79"/>
            <p:cNvPicPr preferRelativeResize="0"/>
            <p:nvPr/>
          </p:nvPicPr>
          <p:blipFill>
            <a:blip r:embed="rId18" cstate="print">
              <a:alphaModFix/>
            </a:blip>
            <a:stretch>
              <a:fillRect/>
            </a:stretch>
          </p:blipFill>
          <p:spPr>
            <a:xfrm>
              <a:off x="8390089" y="2444385"/>
              <a:ext cx="175487" cy="204598"/>
            </a:xfrm>
            <a:prstGeom prst="rect">
              <a:avLst/>
            </a:prstGeom>
            <a:noFill/>
            <a:ln>
              <a:noFill/>
            </a:ln>
          </p:spPr>
        </p:pic>
        <p:pic>
          <p:nvPicPr>
            <p:cNvPr id="706" name="Google Shape;706;p79"/>
            <p:cNvPicPr preferRelativeResize="0"/>
            <p:nvPr/>
          </p:nvPicPr>
          <p:blipFill>
            <a:blip r:embed="rId19" cstate="print">
              <a:alphaModFix/>
            </a:blip>
            <a:stretch>
              <a:fillRect/>
            </a:stretch>
          </p:blipFill>
          <p:spPr>
            <a:xfrm rot="-4130">
              <a:off x="7999524" y="3198287"/>
              <a:ext cx="330018" cy="114922"/>
            </a:xfrm>
            <a:prstGeom prst="rect">
              <a:avLst/>
            </a:prstGeom>
            <a:noFill/>
            <a:ln>
              <a:noFill/>
            </a:ln>
          </p:spPr>
        </p:pic>
        <p:pic>
          <p:nvPicPr>
            <p:cNvPr id="707" name="Google Shape;707;p79"/>
            <p:cNvPicPr preferRelativeResize="0"/>
            <p:nvPr/>
          </p:nvPicPr>
          <p:blipFill>
            <a:blip r:embed="rId20" cstate="print">
              <a:alphaModFix/>
            </a:blip>
            <a:stretch>
              <a:fillRect/>
            </a:stretch>
          </p:blipFill>
          <p:spPr>
            <a:xfrm>
              <a:off x="7588577" y="1185754"/>
              <a:ext cx="175483" cy="205752"/>
            </a:xfrm>
            <a:prstGeom prst="rect">
              <a:avLst/>
            </a:prstGeom>
            <a:noFill/>
            <a:ln>
              <a:noFill/>
            </a:ln>
          </p:spPr>
        </p:pic>
      </p:grpSp>
      <p:pic>
        <p:nvPicPr>
          <p:cNvPr id="708" name="Google Shape;708;p79"/>
          <p:cNvPicPr preferRelativeResize="0"/>
          <p:nvPr/>
        </p:nvPicPr>
        <p:blipFill rotWithShape="1">
          <a:blip r:embed="rId21" cstate="print">
            <a:alphaModFix/>
          </a:blip>
          <a:srcRect t="20802" r="51164" b="75529"/>
          <a:stretch/>
        </p:blipFill>
        <p:spPr>
          <a:xfrm>
            <a:off x="13191" y="178593"/>
            <a:ext cx="5399976" cy="601600"/>
          </a:xfrm>
          <a:prstGeom prst="rect">
            <a:avLst/>
          </a:prstGeom>
          <a:noFill/>
          <a:ln>
            <a:noFill/>
          </a:ln>
        </p:spPr>
      </p:pic>
      <p:pic>
        <p:nvPicPr>
          <p:cNvPr id="709" name="Google Shape;709;p79"/>
          <p:cNvPicPr preferRelativeResize="0"/>
          <p:nvPr/>
        </p:nvPicPr>
        <p:blipFill>
          <a:blip r:embed="rId22" cstate="print">
            <a:alphaModFix/>
          </a:blip>
          <a:stretch>
            <a:fillRect/>
          </a:stretch>
        </p:blipFill>
        <p:spPr>
          <a:xfrm>
            <a:off x="310239" y="2712717"/>
            <a:ext cx="1061925" cy="1061925"/>
          </a:xfrm>
          <a:prstGeom prst="rect">
            <a:avLst/>
          </a:prstGeom>
          <a:noFill/>
          <a:ln>
            <a:noFill/>
          </a:ln>
        </p:spPr>
      </p:pic>
      <p:pic>
        <p:nvPicPr>
          <p:cNvPr id="710" name="Google Shape;710;p79"/>
          <p:cNvPicPr preferRelativeResize="0"/>
          <p:nvPr/>
        </p:nvPicPr>
        <p:blipFill>
          <a:blip r:embed="rId23" cstate="print">
            <a:alphaModFix/>
          </a:blip>
          <a:stretch>
            <a:fillRect/>
          </a:stretch>
        </p:blipFill>
        <p:spPr>
          <a:xfrm>
            <a:off x="2275932" y="2690995"/>
            <a:ext cx="1061925" cy="1061925"/>
          </a:xfrm>
          <a:prstGeom prst="rect">
            <a:avLst/>
          </a:prstGeom>
          <a:noFill/>
          <a:ln>
            <a:noFill/>
          </a:ln>
        </p:spPr>
      </p:pic>
      <p:sp>
        <p:nvSpPr>
          <p:cNvPr id="711" name="Google Shape;711;p79"/>
          <p:cNvSpPr txBox="1"/>
          <p:nvPr/>
        </p:nvSpPr>
        <p:spPr>
          <a:xfrm>
            <a:off x="328617" y="3812355"/>
            <a:ext cx="4039200" cy="738633"/>
          </a:xfrm>
          <a:prstGeom prst="rect">
            <a:avLst/>
          </a:prstGeom>
          <a:noFill/>
          <a:ln>
            <a:noFill/>
          </a:ln>
        </p:spPr>
        <p:txBody>
          <a:bodyPr spcFirstLastPara="1" wrap="square" lIns="91425" tIns="91425" rIns="91425" bIns="91425" anchor="t" anchorCtr="0">
            <a:spAutoFit/>
          </a:bodyPr>
          <a:lstStyle/>
          <a:p>
            <a:r>
              <a:rPr lang="ru" dirty="0">
                <a:latin typeface="Montserrat SemiBold"/>
                <a:ea typeface="Montserrat SemiBold"/>
                <a:cs typeface="Montserrat SemiBold"/>
                <a:sym typeface="Montserrat SemiBold"/>
              </a:rPr>
              <a:t>СТИКЕРЫ ПРОФЕССИОНАЛИТЕТА</a:t>
            </a:r>
            <a:endParaRPr dirty="0">
              <a:latin typeface="Montserrat SemiBold"/>
              <a:ea typeface="Montserrat SemiBold"/>
              <a:cs typeface="Montserrat SemiBold"/>
              <a:sym typeface="Montserrat SemiBold"/>
            </a:endParaRPr>
          </a:p>
        </p:txBody>
      </p:sp>
      <p:pic>
        <p:nvPicPr>
          <p:cNvPr id="4" name="Рисунок 3">
            <a:extLst>
              <a:ext uri="{FF2B5EF4-FFF2-40B4-BE49-F238E27FC236}">
                <a16:creationId xmlns:a16="http://schemas.microsoft.com/office/drawing/2014/main" id="{1EAAD5CC-E58E-43BF-84C7-7DBB03B4E464}"/>
              </a:ext>
            </a:extLst>
          </p:cNvPr>
          <p:cNvPicPr>
            <a:picLocks noChangeAspect="1"/>
          </p:cNvPicPr>
          <p:nvPr/>
        </p:nvPicPr>
        <p:blipFill>
          <a:blip r:embed="rId24" cstate="print"/>
          <a:stretch>
            <a:fillRect/>
          </a:stretch>
        </p:blipFill>
        <p:spPr>
          <a:xfrm>
            <a:off x="4179489" y="1069427"/>
            <a:ext cx="4930274" cy="4679134"/>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Прямоугольник 6"/>
          <p:cNvSpPr/>
          <p:nvPr/>
        </p:nvSpPr>
        <p:spPr>
          <a:xfrm>
            <a:off x="-108520" y="0"/>
            <a:ext cx="9252520" cy="6858000"/>
          </a:xfrm>
          <a:prstGeom prst="rect">
            <a:avLst/>
          </a:prstGeom>
          <a:solidFill>
            <a:srgbClr val="E7F0F9"/>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43012" name="TextBox 14"/>
          <p:cNvSpPr txBox="1">
            <a:spLocks noChangeArrowheads="1"/>
          </p:cNvSpPr>
          <p:nvPr/>
        </p:nvSpPr>
        <p:spPr bwMode="auto">
          <a:xfrm>
            <a:off x="166688" y="4711700"/>
            <a:ext cx="9144000" cy="446088"/>
          </a:xfrm>
          <a:prstGeom prst="rect">
            <a:avLst/>
          </a:prstGeom>
          <a:noFill/>
          <a:ln w="9525">
            <a:noFill/>
            <a:miter lim="800000"/>
            <a:headEnd/>
            <a:tailEnd/>
          </a:ln>
        </p:spPr>
        <p:txBody>
          <a:bodyPr>
            <a:spAutoFit/>
          </a:bodyPr>
          <a:lstStyle/>
          <a:p>
            <a:pPr algn="ctr"/>
            <a:endParaRPr lang="ru-RU" altLang="ru-RU" sz="2300">
              <a:solidFill>
                <a:srgbClr val="245590"/>
              </a:solidFill>
              <a:latin typeface="Opium" pitchFamily="2" charset="0"/>
            </a:endParaRPr>
          </a:p>
        </p:txBody>
      </p:sp>
      <p:sp>
        <p:nvSpPr>
          <p:cNvPr id="43014" name="TextBox 17"/>
          <p:cNvSpPr txBox="1">
            <a:spLocks noChangeArrowheads="1"/>
          </p:cNvSpPr>
          <p:nvPr/>
        </p:nvSpPr>
        <p:spPr bwMode="auto">
          <a:xfrm>
            <a:off x="234116" y="244943"/>
            <a:ext cx="8785225" cy="523220"/>
          </a:xfrm>
          <a:prstGeom prst="rect">
            <a:avLst/>
          </a:prstGeom>
          <a:noFill/>
          <a:ln w="9525">
            <a:noFill/>
            <a:miter lim="800000"/>
            <a:headEnd/>
            <a:tailEnd/>
          </a:ln>
        </p:spPr>
        <p:txBody>
          <a:bodyPr>
            <a:spAutoFit/>
          </a:bodyPr>
          <a:lstStyle/>
          <a:p>
            <a:pPr algn="ctr"/>
            <a:r>
              <a:rPr lang="ru-RU" altLang="ru-RU" sz="2800" b="1" dirty="0">
                <a:solidFill>
                  <a:srgbClr val="245590"/>
                </a:solidFill>
              </a:rPr>
              <a:t>08.01.30 Электромонтажник слаботочных систем</a:t>
            </a:r>
          </a:p>
        </p:txBody>
      </p:sp>
      <p:pic>
        <p:nvPicPr>
          <p:cNvPr id="12" name="Picture 2" descr="C:\Users\ДюскинаЛП\Desktop\Приемная комиссия\уцкцк.jpg"/>
          <p:cNvPicPr>
            <a:picLocks noChangeAspect="1" noChangeArrowheads="1"/>
          </p:cNvPicPr>
          <p:nvPr/>
        </p:nvPicPr>
        <p:blipFill>
          <a:blip r:embed="rId3" cstate="print">
            <a:lum bright="20000" contrast="20000"/>
          </a:blip>
          <a:srcRect b="10496"/>
          <a:stretch>
            <a:fillRect/>
          </a:stretch>
        </p:blipFill>
        <p:spPr bwMode="auto">
          <a:xfrm>
            <a:off x="251520" y="1772816"/>
            <a:ext cx="3799746" cy="3600400"/>
          </a:xfrm>
          <a:prstGeom prst="rect">
            <a:avLst/>
          </a:prstGeom>
          <a:ln>
            <a:noFill/>
          </a:ln>
          <a:effectLst>
            <a:softEdge rad="112500"/>
          </a:effectLst>
        </p:spPr>
      </p:pic>
      <p:sp>
        <p:nvSpPr>
          <p:cNvPr id="43017" name="Прямоугольник 16"/>
          <p:cNvSpPr>
            <a:spLocks noChangeArrowheads="1"/>
          </p:cNvSpPr>
          <p:nvPr/>
        </p:nvSpPr>
        <p:spPr bwMode="auto">
          <a:xfrm>
            <a:off x="4051266" y="1959297"/>
            <a:ext cx="5003800" cy="2554545"/>
          </a:xfrm>
          <a:prstGeom prst="rect">
            <a:avLst/>
          </a:prstGeom>
          <a:noFill/>
          <a:ln w="9525">
            <a:noFill/>
            <a:miter lim="800000"/>
            <a:headEnd/>
            <a:tailEnd/>
          </a:ln>
        </p:spPr>
        <p:txBody>
          <a:bodyPr>
            <a:spAutoFit/>
          </a:bodyPr>
          <a:lstStyle/>
          <a:p>
            <a:pPr>
              <a:spcBef>
                <a:spcPts val="1200"/>
              </a:spcBef>
            </a:pPr>
            <a:r>
              <a:rPr lang="ru-RU" altLang="ru-RU" sz="2400" b="1" dirty="0">
                <a:solidFill>
                  <a:srgbClr val="1E4778"/>
                </a:solidFill>
              </a:rPr>
              <a:t>Форма обучения:</a:t>
            </a:r>
            <a:r>
              <a:rPr lang="ru-RU" altLang="ru-RU" sz="2400" dirty="0">
                <a:solidFill>
                  <a:srgbClr val="1E4778"/>
                </a:solidFill>
              </a:rPr>
              <a:t> очная</a:t>
            </a:r>
          </a:p>
          <a:p>
            <a:pPr>
              <a:spcBef>
                <a:spcPts val="2400"/>
              </a:spcBef>
            </a:pPr>
            <a:r>
              <a:rPr lang="ru-RU" altLang="ru-RU" sz="2400" b="1" dirty="0">
                <a:solidFill>
                  <a:srgbClr val="1E4778"/>
                </a:solidFill>
              </a:rPr>
              <a:t>Нормативный срок обучения: </a:t>
            </a:r>
            <a:br>
              <a:rPr lang="ru-RU" altLang="ru-RU" sz="2400" b="1" dirty="0">
                <a:solidFill>
                  <a:srgbClr val="1E4778"/>
                </a:solidFill>
              </a:rPr>
            </a:br>
            <a:r>
              <a:rPr lang="ru-RU" altLang="ru-RU" sz="2400" u="sng" dirty="0">
                <a:solidFill>
                  <a:srgbClr val="1E4778"/>
                </a:solidFill>
              </a:rPr>
              <a:t>1 г. 10 мес.</a:t>
            </a:r>
            <a:r>
              <a:rPr lang="ru-RU" altLang="ru-RU" sz="2400" dirty="0">
                <a:solidFill>
                  <a:srgbClr val="1E4778"/>
                </a:solidFill>
              </a:rPr>
              <a:t> на базе 9 </a:t>
            </a:r>
            <a:r>
              <a:rPr lang="ru-RU" altLang="ru-RU" sz="2400" dirty="0" err="1">
                <a:solidFill>
                  <a:srgbClr val="1E4778"/>
                </a:solidFill>
              </a:rPr>
              <a:t>кл</a:t>
            </a:r>
            <a:r>
              <a:rPr lang="ru-RU" altLang="ru-RU" sz="2400" dirty="0">
                <a:solidFill>
                  <a:srgbClr val="1E4778"/>
                </a:solidFill>
              </a:rPr>
              <a:t>.</a:t>
            </a:r>
          </a:p>
          <a:p>
            <a:pPr>
              <a:spcBef>
                <a:spcPts val="2400"/>
              </a:spcBef>
            </a:pPr>
            <a:r>
              <a:rPr lang="ru-RU" altLang="ru-RU" sz="2400" b="1" dirty="0">
                <a:solidFill>
                  <a:srgbClr val="1E4778"/>
                </a:solidFill>
              </a:rPr>
              <a:t>Квалификация:</a:t>
            </a:r>
            <a:r>
              <a:rPr lang="ru-RU" altLang="ru-RU" sz="2400" dirty="0">
                <a:solidFill>
                  <a:srgbClr val="1E4778"/>
                </a:solidFill>
              </a:rPr>
              <a:t>  </a:t>
            </a:r>
          </a:p>
          <a:p>
            <a:r>
              <a:rPr lang="ru-RU" altLang="ru-RU" sz="2400" dirty="0">
                <a:solidFill>
                  <a:srgbClr val="1E4778"/>
                </a:solidFill>
              </a:rPr>
              <a:t>«Электромонтажник»</a:t>
            </a:r>
          </a:p>
        </p:txBody>
      </p:sp>
      <p:sp>
        <p:nvSpPr>
          <p:cNvPr id="13" name="Прямоугольник 7"/>
          <p:cNvSpPr>
            <a:spLocks noChangeArrowheads="1"/>
          </p:cNvSpPr>
          <p:nvPr/>
        </p:nvSpPr>
        <p:spPr bwMode="auto">
          <a:xfrm>
            <a:off x="5652120" y="4771037"/>
            <a:ext cx="1288752" cy="415498"/>
          </a:xfrm>
          <a:prstGeom prst="rect">
            <a:avLst/>
          </a:prstGeom>
          <a:noFill/>
          <a:ln w="9525">
            <a:noFill/>
            <a:miter lim="800000"/>
            <a:headEnd/>
            <a:tailEnd/>
          </a:ln>
        </p:spPr>
        <p:txBody>
          <a:bodyPr wrap="square">
            <a:spAutoFit/>
          </a:bodyPr>
          <a:lstStyle/>
          <a:p>
            <a:pPr>
              <a:spcBef>
                <a:spcPts val="600"/>
              </a:spcBef>
              <a:defRPr/>
            </a:pPr>
            <a:r>
              <a:rPr lang="ru-RU" sz="2000" b="1" dirty="0">
                <a:solidFill>
                  <a:schemeClr val="accent2"/>
                </a:solidFill>
              </a:rPr>
              <a:t>БЮДЖЕТ</a:t>
            </a:r>
          </a:p>
        </p:txBody>
      </p:sp>
      <p:pic>
        <p:nvPicPr>
          <p:cNvPr id="14" name="Picture 2" descr="D:\диск д\work\КОНКУРСЫ\15-16\Сайт_Радиотехники\КОНКУРС_РАДИОМЕХАНИКИ\ШАПКА_Радиомеханик.jpg">
            <a:extLst>
              <a:ext uri="{FF2B5EF4-FFF2-40B4-BE49-F238E27FC236}">
                <a16:creationId xmlns:a16="http://schemas.microsoft.com/office/drawing/2014/main" id="{0F233349-78B6-4782-9124-AFBF761E6F33}"/>
              </a:ext>
            </a:extLst>
          </p:cNvPr>
          <p:cNvPicPr>
            <a:picLocks noChangeAspect="1" noChangeArrowheads="1"/>
          </p:cNvPicPr>
          <p:nvPr/>
        </p:nvPicPr>
        <p:blipFill>
          <a:blip r:embed="rId4" cstate="print"/>
          <a:srcRect/>
          <a:stretch>
            <a:fillRect/>
          </a:stretch>
        </p:blipFill>
        <p:spPr bwMode="auto">
          <a:xfrm>
            <a:off x="-108520" y="819150"/>
            <a:ext cx="9252520" cy="593725"/>
          </a:xfrm>
          <a:prstGeom prst="rect">
            <a:avLst/>
          </a:prstGeom>
          <a:noFill/>
          <a:ln w="9525">
            <a:noFill/>
            <a:miter lim="800000"/>
            <a:headEnd/>
            <a:tailEnd/>
          </a:ln>
          <a:scene3d>
            <a:camera prst="orthographicFront"/>
            <a:lightRig rig="threePt" dir="t"/>
          </a:scene3d>
          <a:sp3d>
            <a:bevelT/>
          </a:sp3d>
        </p:spPr>
      </p:pic>
      <p:grpSp>
        <p:nvGrpSpPr>
          <p:cNvPr id="15" name="Группа 11">
            <a:extLst>
              <a:ext uri="{FF2B5EF4-FFF2-40B4-BE49-F238E27FC236}">
                <a16:creationId xmlns:a16="http://schemas.microsoft.com/office/drawing/2014/main" id="{BDA50AB1-9288-45C2-BDD9-66FA8098114A}"/>
              </a:ext>
            </a:extLst>
          </p:cNvPr>
          <p:cNvGrpSpPr>
            <a:grpSpLocks/>
          </p:cNvGrpSpPr>
          <p:nvPr/>
        </p:nvGrpSpPr>
        <p:grpSpPr bwMode="auto">
          <a:xfrm>
            <a:off x="-108520" y="6151369"/>
            <a:ext cx="9252520" cy="705669"/>
            <a:chOff x="179512" y="4077071"/>
            <a:chExt cx="6768752" cy="409203"/>
          </a:xfrm>
        </p:grpSpPr>
        <p:pic>
          <p:nvPicPr>
            <p:cNvPr id="16" name="Picture 1" descr="D:\диск д\work\рабочий стол\14 г\шапка сайта\Черновые\ШАПКА3.jpg">
              <a:extLst>
                <a:ext uri="{FF2B5EF4-FFF2-40B4-BE49-F238E27FC236}">
                  <a16:creationId xmlns:a16="http://schemas.microsoft.com/office/drawing/2014/main" id="{7A95FDD3-9B8F-432D-811B-974E7233305A}"/>
                </a:ext>
              </a:extLst>
            </p:cNvPr>
            <p:cNvPicPr>
              <a:picLocks noChangeAspect="1" noChangeArrowheads="1"/>
            </p:cNvPicPr>
            <p:nvPr/>
          </p:nvPicPr>
          <p:blipFill>
            <a:blip r:embed="rId5" cstate="print"/>
            <a:srcRect l="21600" t="65108" r="10001" b="-800"/>
            <a:stretch>
              <a:fillRect/>
            </a:stretch>
          </p:blipFill>
          <p:spPr bwMode="auto">
            <a:xfrm>
              <a:off x="179512" y="4077071"/>
              <a:ext cx="6768752" cy="409203"/>
            </a:xfrm>
            <a:prstGeom prst="rect">
              <a:avLst/>
            </a:prstGeom>
            <a:noFill/>
            <a:ln w="9525">
              <a:noFill/>
              <a:miter lim="800000"/>
              <a:headEnd/>
              <a:tailEnd/>
            </a:ln>
          </p:spPr>
        </p:pic>
        <p:pic>
          <p:nvPicPr>
            <p:cNvPr id="17" name="Picture 2" descr="C:\Users\ДюскинаЛП\Desktop\Приемная комиссия\Рисунок7.png">
              <a:extLst>
                <a:ext uri="{FF2B5EF4-FFF2-40B4-BE49-F238E27FC236}">
                  <a16:creationId xmlns:a16="http://schemas.microsoft.com/office/drawing/2014/main" id="{19038188-3669-4CFB-A7C4-ABDAFC6C2106}"/>
                </a:ext>
              </a:extLst>
            </p:cNvPr>
            <p:cNvPicPr>
              <a:picLocks noChangeAspect="1" noChangeArrowheads="1"/>
            </p:cNvPicPr>
            <p:nvPr/>
          </p:nvPicPr>
          <p:blipFill>
            <a:blip r:embed="rId6" cstate="print"/>
            <a:srcRect l="23842" r="25130" b="10358"/>
            <a:stretch>
              <a:fillRect/>
            </a:stretch>
          </p:blipFill>
          <p:spPr bwMode="auto">
            <a:xfrm>
              <a:off x="683568" y="4098801"/>
              <a:ext cx="5616624" cy="360040"/>
            </a:xfrm>
            <a:prstGeom prst="rect">
              <a:avLst/>
            </a:prstGeom>
            <a:noFill/>
            <a:ln w="9525">
              <a:noFill/>
              <a:miter lim="800000"/>
              <a:headEnd/>
              <a:tailEnd/>
            </a:ln>
          </p:spPr>
        </p:pic>
      </p:grpSp>
    </p:spTree>
    <p:extLst>
      <p:ext uri="{BB962C8B-B14F-4D97-AF65-F5344CB8AC3E}">
        <p14:creationId xmlns:p14="http://schemas.microsoft.com/office/powerpoint/2010/main" val="1452016797"/>
      </p:ext>
    </p:extLst>
  </p:cSld>
  <p:clrMapOvr>
    <a:masterClrMapping/>
  </p:clrMapOvr>
  <p:transition spd="med" advClick="0" advTm="1807000">
    <p:pull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Прямоугольник 6"/>
          <p:cNvSpPr/>
          <p:nvPr/>
        </p:nvSpPr>
        <p:spPr>
          <a:xfrm>
            <a:off x="-108520" y="0"/>
            <a:ext cx="9216008" cy="6858000"/>
          </a:xfrm>
          <a:prstGeom prst="rect">
            <a:avLst/>
          </a:prstGeom>
          <a:solidFill>
            <a:srgbClr val="E7F0F9"/>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3795" name="Прямоугольник 7"/>
          <p:cNvSpPr>
            <a:spLocks noChangeArrowheads="1"/>
          </p:cNvSpPr>
          <p:nvPr/>
        </p:nvSpPr>
        <p:spPr bwMode="auto">
          <a:xfrm>
            <a:off x="4500563" y="1773238"/>
            <a:ext cx="4895850" cy="3600986"/>
          </a:xfrm>
          <a:prstGeom prst="rect">
            <a:avLst/>
          </a:prstGeom>
          <a:noFill/>
          <a:ln w="9525">
            <a:noFill/>
            <a:miter lim="800000"/>
            <a:headEnd/>
            <a:tailEnd/>
          </a:ln>
        </p:spPr>
        <p:txBody>
          <a:bodyPr>
            <a:spAutoFit/>
          </a:bodyPr>
          <a:lstStyle/>
          <a:p>
            <a:pPr>
              <a:spcBef>
                <a:spcPts val="2400"/>
              </a:spcBef>
            </a:pPr>
            <a:r>
              <a:rPr lang="ru-RU" altLang="ru-RU" sz="2800" b="1" dirty="0">
                <a:solidFill>
                  <a:srgbClr val="1E4778"/>
                </a:solidFill>
              </a:rPr>
              <a:t>Форма обучения:</a:t>
            </a:r>
            <a:r>
              <a:rPr lang="ru-RU" altLang="ru-RU" sz="2800" dirty="0">
                <a:solidFill>
                  <a:srgbClr val="1E4778"/>
                </a:solidFill>
              </a:rPr>
              <a:t> очная</a:t>
            </a:r>
          </a:p>
          <a:p>
            <a:pPr>
              <a:spcBef>
                <a:spcPts val="2400"/>
              </a:spcBef>
            </a:pPr>
            <a:r>
              <a:rPr lang="ru-RU" altLang="ru-RU" sz="2800" b="1" dirty="0">
                <a:solidFill>
                  <a:srgbClr val="1E4778"/>
                </a:solidFill>
              </a:rPr>
              <a:t>Нормативный срок обучения:</a:t>
            </a:r>
            <a:r>
              <a:rPr lang="ru-RU" altLang="ru-RU" sz="2800" dirty="0">
                <a:solidFill>
                  <a:srgbClr val="1E4778"/>
                </a:solidFill>
              </a:rPr>
              <a:t> </a:t>
            </a:r>
            <a:br>
              <a:rPr lang="ru-RU" altLang="ru-RU" sz="2800" dirty="0">
                <a:solidFill>
                  <a:srgbClr val="1E4778"/>
                </a:solidFill>
              </a:rPr>
            </a:br>
            <a:r>
              <a:rPr lang="ru-RU" altLang="ru-RU" sz="2800" u="sng" dirty="0">
                <a:solidFill>
                  <a:srgbClr val="1E4778"/>
                </a:solidFill>
              </a:rPr>
              <a:t>3 г. 10 мес.</a:t>
            </a:r>
            <a:r>
              <a:rPr lang="ru-RU" altLang="ru-RU" sz="2800" dirty="0">
                <a:solidFill>
                  <a:srgbClr val="1E4778"/>
                </a:solidFill>
              </a:rPr>
              <a:t> на базе 9 </a:t>
            </a:r>
            <a:r>
              <a:rPr lang="ru-RU" altLang="ru-RU" sz="2800" dirty="0" err="1">
                <a:solidFill>
                  <a:srgbClr val="1E4778"/>
                </a:solidFill>
              </a:rPr>
              <a:t>кл</a:t>
            </a:r>
            <a:r>
              <a:rPr lang="ru-RU" altLang="ru-RU" sz="2800" dirty="0">
                <a:solidFill>
                  <a:srgbClr val="1E4778"/>
                </a:solidFill>
              </a:rPr>
              <a:t>.</a:t>
            </a:r>
          </a:p>
          <a:p>
            <a:pPr>
              <a:spcBef>
                <a:spcPts val="2400"/>
              </a:spcBef>
            </a:pPr>
            <a:r>
              <a:rPr lang="ru-RU" altLang="ru-RU" sz="2800" dirty="0">
                <a:solidFill>
                  <a:srgbClr val="1E4778"/>
                </a:solidFill>
              </a:rPr>
              <a:t/>
            </a:r>
            <a:br>
              <a:rPr lang="ru-RU" altLang="ru-RU" sz="2800" dirty="0">
                <a:solidFill>
                  <a:srgbClr val="1E4778"/>
                </a:solidFill>
              </a:rPr>
            </a:br>
            <a:endParaRPr lang="ru-RU" altLang="ru-RU" sz="2800" dirty="0">
              <a:solidFill>
                <a:srgbClr val="1E4778"/>
              </a:solidFill>
            </a:endParaRPr>
          </a:p>
          <a:p>
            <a:pPr>
              <a:spcBef>
                <a:spcPts val="2400"/>
              </a:spcBef>
            </a:pPr>
            <a:endParaRPr lang="ru-RU" altLang="ru-RU" sz="2800" dirty="0">
              <a:solidFill>
                <a:srgbClr val="FF0000"/>
              </a:solidFill>
            </a:endParaRPr>
          </a:p>
        </p:txBody>
      </p:sp>
      <p:sp>
        <p:nvSpPr>
          <p:cNvPr id="33798" name="TextBox 14"/>
          <p:cNvSpPr txBox="1">
            <a:spLocks noChangeArrowheads="1"/>
          </p:cNvSpPr>
          <p:nvPr/>
        </p:nvSpPr>
        <p:spPr bwMode="auto">
          <a:xfrm>
            <a:off x="565150" y="4149725"/>
            <a:ext cx="7991475" cy="460375"/>
          </a:xfrm>
          <a:prstGeom prst="rect">
            <a:avLst/>
          </a:prstGeom>
          <a:noFill/>
          <a:ln w="9525">
            <a:noFill/>
            <a:miter lim="800000"/>
            <a:headEnd/>
            <a:tailEnd/>
          </a:ln>
        </p:spPr>
        <p:txBody>
          <a:bodyPr>
            <a:spAutoFit/>
          </a:bodyPr>
          <a:lstStyle/>
          <a:p>
            <a:pPr algn="ctr"/>
            <a:endParaRPr lang="ru-RU" altLang="ru-RU" sz="2400">
              <a:solidFill>
                <a:srgbClr val="245590"/>
              </a:solidFill>
              <a:latin typeface="Opium" pitchFamily="2" charset="0"/>
            </a:endParaRPr>
          </a:p>
        </p:txBody>
      </p:sp>
      <p:sp>
        <p:nvSpPr>
          <p:cNvPr id="33799" name="TextBox 17"/>
          <p:cNvSpPr txBox="1">
            <a:spLocks noChangeArrowheads="1"/>
          </p:cNvSpPr>
          <p:nvPr/>
        </p:nvSpPr>
        <p:spPr bwMode="auto">
          <a:xfrm>
            <a:off x="34262" y="0"/>
            <a:ext cx="8880921" cy="954107"/>
          </a:xfrm>
          <a:prstGeom prst="rect">
            <a:avLst/>
          </a:prstGeom>
          <a:noFill/>
          <a:ln w="9525">
            <a:noFill/>
            <a:miter lim="800000"/>
            <a:headEnd/>
            <a:tailEnd/>
          </a:ln>
        </p:spPr>
        <p:txBody>
          <a:bodyPr wrap="square">
            <a:spAutoFit/>
          </a:bodyPr>
          <a:lstStyle/>
          <a:p>
            <a:pPr algn="ctr"/>
            <a:r>
              <a:rPr lang="ru-RU" altLang="ru-RU" sz="2800" b="1" dirty="0">
                <a:solidFill>
                  <a:srgbClr val="245590"/>
                </a:solidFill>
              </a:rPr>
              <a:t>23.02.01 Организация перевозок и управление на транспорте (по видам) </a:t>
            </a:r>
          </a:p>
        </p:txBody>
      </p:sp>
      <p:sp>
        <p:nvSpPr>
          <p:cNvPr id="11" name="Прямоугольник 7"/>
          <p:cNvSpPr>
            <a:spLocks noChangeArrowheads="1"/>
          </p:cNvSpPr>
          <p:nvPr/>
        </p:nvSpPr>
        <p:spPr bwMode="auto">
          <a:xfrm>
            <a:off x="4517827" y="3561129"/>
            <a:ext cx="5103812" cy="1031051"/>
          </a:xfrm>
          <a:prstGeom prst="rect">
            <a:avLst/>
          </a:prstGeom>
          <a:noFill/>
          <a:ln w="9525">
            <a:noFill/>
            <a:miter lim="800000"/>
            <a:headEnd/>
            <a:tailEnd/>
          </a:ln>
        </p:spPr>
        <p:txBody>
          <a:bodyPr>
            <a:spAutoFit/>
          </a:bodyPr>
          <a:lstStyle/>
          <a:p>
            <a:pPr>
              <a:spcBef>
                <a:spcPts val="600"/>
              </a:spcBef>
              <a:defRPr/>
            </a:pPr>
            <a:r>
              <a:rPr lang="ru-RU" sz="2800" b="1" dirty="0">
                <a:solidFill>
                  <a:srgbClr val="1E4778"/>
                </a:solidFill>
              </a:rPr>
              <a:t>Квалификация:</a:t>
            </a:r>
          </a:p>
          <a:p>
            <a:pPr>
              <a:spcBef>
                <a:spcPts val="600"/>
              </a:spcBef>
              <a:defRPr/>
            </a:pPr>
            <a:r>
              <a:rPr lang="ru-RU" sz="2800" dirty="0">
                <a:solidFill>
                  <a:srgbClr val="1E4778"/>
                </a:solidFill>
              </a:rPr>
              <a:t>«Техник»</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958" y="1773238"/>
            <a:ext cx="3849240" cy="237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7"/>
          <p:cNvSpPr>
            <a:spLocks noChangeArrowheads="1"/>
          </p:cNvSpPr>
          <p:nvPr/>
        </p:nvSpPr>
        <p:spPr bwMode="auto">
          <a:xfrm>
            <a:off x="5796136" y="4659838"/>
            <a:ext cx="1370162" cy="415498"/>
          </a:xfrm>
          <a:prstGeom prst="rect">
            <a:avLst/>
          </a:prstGeom>
          <a:noFill/>
          <a:ln w="9525">
            <a:noFill/>
            <a:miter lim="800000"/>
            <a:headEnd/>
            <a:tailEnd/>
          </a:ln>
        </p:spPr>
        <p:txBody>
          <a:bodyPr wrap="square">
            <a:spAutoFit/>
          </a:bodyPr>
          <a:lstStyle/>
          <a:p>
            <a:pPr>
              <a:spcBef>
                <a:spcPts val="600"/>
              </a:spcBef>
              <a:defRPr/>
            </a:pPr>
            <a:r>
              <a:rPr lang="ru-RU" sz="2000" b="1" dirty="0">
                <a:solidFill>
                  <a:schemeClr val="accent2"/>
                </a:solidFill>
              </a:rPr>
              <a:t>БЮДЖЕТ</a:t>
            </a:r>
          </a:p>
        </p:txBody>
      </p:sp>
      <p:pic>
        <p:nvPicPr>
          <p:cNvPr id="14" name="Picture 2" descr="D:\диск д\work\КОНКУРСЫ\15-16\Сайт_Радиотехники\КОНКУРС_РАДИОМЕХАНИКИ\ШАПКА_Радиомеханик.jpg">
            <a:extLst>
              <a:ext uri="{FF2B5EF4-FFF2-40B4-BE49-F238E27FC236}">
                <a16:creationId xmlns:a16="http://schemas.microsoft.com/office/drawing/2014/main" id="{92AB9709-2CF7-4605-9129-9A14CFA2A1A8}"/>
              </a:ext>
            </a:extLst>
          </p:cNvPr>
          <p:cNvPicPr>
            <a:picLocks noChangeAspect="1" noChangeArrowheads="1"/>
          </p:cNvPicPr>
          <p:nvPr/>
        </p:nvPicPr>
        <p:blipFill>
          <a:blip r:embed="rId4" cstate="print"/>
          <a:srcRect/>
          <a:stretch>
            <a:fillRect/>
          </a:stretch>
        </p:blipFill>
        <p:spPr bwMode="auto">
          <a:xfrm>
            <a:off x="-108520" y="819150"/>
            <a:ext cx="9252520" cy="593725"/>
          </a:xfrm>
          <a:prstGeom prst="rect">
            <a:avLst/>
          </a:prstGeom>
          <a:noFill/>
          <a:ln w="9525">
            <a:noFill/>
            <a:miter lim="800000"/>
            <a:headEnd/>
            <a:tailEnd/>
          </a:ln>
          <a:scene3d>
            <a:camera prst="orthographicFront"/>
            <a:lightRig rig="threePt" dir="t"/>
          </a:scene3d>
          <a:sp3d>
            <a:bevelT/>
          </a:sp3d>
        </p:spPr>
      </p:pic>
      <p:grpSp>
        <p:nvGrpSpPr>
          <p:cNvPr id="15" name="Группа 11">
            <a:extLst>
              <a:ext uri="{FF2B5EF4-FFF2-40B4-BE49-F238E27FC236}">
                <a16:creationId xmlns:a16="http://schemas.microsoft.com/office/drawing/2014/main" id="{B6FF198B-6786-4D04-9FF8-7BBF4047DB46}"/>
              </a:ext>
            </a:extLst>
          </p:cNvPr>
          <p:cNvGrpSpPr>
            <a:grpSpLocks/>
          </p:cNvGrpSpPr>
          <p:nvPr/>
        </p:nvGrpSpPr>
        <p:grpSpPr bwMode="auto">
          <a:xfrm>
            <a:off x="-108520" y="6151369"/>
            <a:ext cx="9252520" cy="705669"/>
            <a:chOff x="179512" y="4077071"/>
            <a:chExt cx="6768752" cy="409203"/>
          </a:xfrm>
        </p:grpSpPr>
        <p:pic>
          <p:nvPicPr>
            <p:cNvPr id="16" name="Picture 1" descr="D:\диск д\work\рабочий стол\14 г\шапка сайта\Черновые\ШАПКА3.jpg">
              <a:extLst>
                <a:ext uri="{FF2B5EF4-FFF2-40B4-BE49-F238E27FC236}">
                  <a16:creationId xmlns:a16="http://schemas.microsoft.com/office/drawing/2014/main" id="{8F4C56C7-8022-4BEA-8D1F-DDA5AD2D640A}"/>
                </a:ext>
              </a:extLst>
            </p:cNvPr>
            <p:cNvPicPr>
              <a:picLocks noChangeAspect="1" noChangeArrowheads="1"/>
            </p:cNvPicPr>
            <p:nvPr/>
          </p:nvPicPr>
          <p:blipFill>
            <a:blip r:embed="rId5" cstate="print"/>
            <a:srcRect l="21600" t="65108" r="10001" b="-800"/>
            <a:stretch>
              <a:fillRect/>
            </a:stretch>
          </p:blipFill>
          <p:spPr bwMode="auto">
            <a:xfrm>
              <a:off x="179512" y="4077071"/>
              <a:ext cx="6768752" cy="409203"/>
            </a:xfrm>
            <a:prstGeom prst="rect">
              <a:avLst/>
            </a:prstGeom>
            <a:noFill/>
            <a:ln w="9525">
              <a:noFill/>
              <a:miter lim="800000"/>
              <a:headEnd/>
              <a:tailEnd/>
            </a:ln>
          </p:spPr>
        </p:pic>
        <p:pic>
          <p:nvPicPr>
            <p:cNvPr id="17" name="Picture 2" descr="C:\Users\ДюскинаЛП\Desktop\Приемная комиссия\Рисунок7.png">
              <a:extLst>
                <a:ext uri="{FF2B5EF4-FFF2-40B4-BE49-F238E27FC236}">
                  <a16:creationId xmlns:a16="http://schemas.microsoft.com/office/drawing/2014/main" id="{B63951DA-1A3D-4289-9FC2-92851B6CEE98}"/>
                </a:ext>
              </a:extLst>
            </p:cNvPr>
            <p:cNvPicPr>
              <a:picLocks noChangeAspect="1" noChangeArrowheads="1"/>
            </p:cNvPicPr>
            <p:nvPr/>
          </p:nvPicPr>
          <p:blipFill>
            <a:blip r:embed="rId6" cstate="print"/>
            <a:srcRect l="23842" r="25130" b="10358"/>
            <a:stretch>
              <a:fillRect/>
            </a:stretch>
          </p:blipFill>
          <p:spPr bwMode="auto">
            <a:xfrm>
              <a:off x="683568" y="4098801"/>
              <a:ext cx="5616624" cy="360040"/>
            </a:xfrm>
            <a:prstGeom prst="rect">
              <a:avLst/>
            </a:prstGeom>
            <a:noFill/>
            <a:ln w="9525">
              <a:noFill/>
              <a:miter lim="800000"/>
              <a:headEnd/>
              <a:tailEnd/>
            </a:ln>
          </p:spPr>
        </p:pic>
      </p:grpSp>
    </p:spTree>
    <p:extLst>
      <p:ext uri="{BB962C8B-B14F-4D97-AF65-F5344CB8AC3E}">
        <p14:creationId xmlns:p14="http://schemas.microsoft.com/office/powerpoint/2010/main" val="1321308799"/>
      </p:ext>
    </p:extLst>
  </p:cSld>
  <p:clrMapOvr>
    <a:masterClrMapping/>
  </p:clrMapOvr>
  <p:transition spd="med" advClick="0" advTm="1807000">
    <p:pull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1328"/>
          <a:stretch/>
        </p:blipFill>
        <p:spPr bwMode="auto">
          <a:xfrm>
            <a:off x="4932040" y="3698941"/>
            <a:ext cx="3565351" cy="2571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1" y="3698940"/>
            <a:ext cx="3600400" cy="2586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0316"/>
          <a:stretch/>
        </p:blipFill>
        <p:spPr bwMode="auto">
          <a:xfrm>
            <a:off x="2198743" y="-548"/>
            <a:ext cx="4362575" cy="3296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306464" y="3296394"/>
            <a:ext cx="6147132" cy="369332"/>
          </a:xfrm>
          <a:prstGeom prst="rect">
            <a:avLst/>
          </a:prstGeom>
          <a:noFill/>
        </p:spPr>
        <p:txBody>
          <a:bodyPr wrap="square" rtlCol="0">
            <a:spAutoFit/>
          </a:bodyPr>
          <a:lstStyle/>
          <a:p>
            <a:pPr algn="ctr"/>
            <a:r>
              <a:rPr lang="ru-RU" b="1" dirty="0">
                <a:solidFill>
                  <a:schemeClr val="tx2">
                    <a:lumMod val="75000"/>
                  </a:schemeClr>
                </a:solidFill>
              </a:rPr>
              <a:t>Технологическое отделение, ул. Сталеваров 11</a:t>
            </a:r>
            <a:endParaRPr lang="ru-RU" dirty="0">
              <a:solidFill>
                <a:schemeClr val="tx2">
                  <a:lumMod val="75000"/>
                </a:schemeClr>
              </a:solidFill>
            </a:endParaRPr>
          </a:p>
        </p:txBody>
      </p:sp>
      <p:sp>
        <p:nvSpPr>
          <p:cNvPr id="10" name="TextBox 9"/>
          <p:cNvSpPr txBox="1"/>
          <p:nvPr/>
        </p:nvSpPr>
        <p:spPr>
          <a:xfrm>
            <a:off x="5076056" y="6239053"/>
            <a:ext cx="3221255" cy="646331"/>
          </a:xfrm>
          <a:prstGeom prst="rect">
            <a:avLst/>
          </a:prstGeom>
          <a:noFill/>
        </p:spPr>
        <p:txBody>
          <a:bodyPr wrap="square" rtlCol="0">
            <a:spAutoFit/>
          </a:bodyPr>
          <a:lstStyle/>
          <a:p>
            <a:pPr algn="ctr"/>
            <a:r>
              <a:rPr lang="ru-RU" b="1" dirty="0">
                <a:solidFill>
                  <a:schemeClr val="tx2">
                    <a:lumMod val="75000"/>
                  </a:schemeClr>
                </a:solidFill>
              </a:rPr>
              <a:t>Техническое отделение, ул. Писарева 2</a:t>
            </a:r>
            <a:endParaRPr lang="ru-RU" dirty="0">
              <a:solidFill>
                <a:schemeClr val="tx2">
                  <a:lumMod val="75000"/>
                </a:schemeClr>
              </a:solidFill>
            </a:endParaRPr>
          </a:p>
        </p:txBody>
      </p:sp>
      <p:sp>
        <p:nvSpPr>
          <p:cNvPr id="11" name="TextBox 10"/>
          <p:cNvSpPr txBox="1"/>
          <p:nvPr/>
        </p:nvSpPr>
        <p:spPr>
          <a:xfrm>
            <a:off x="176721" y="6239053"/>
            <a:ext cx="4467288" cy="646331"/>
          </a:xfrm>
          <a:prstGeom prst="rect">
            <a:avLst/>
          </a:prstGeom>
          <a:noFill/>
        </p:spPr>
        <p:txBody>
          <a:bodyPr wrap="square" rtlCol="0">
            <a:spAutoFit/>
          </a:bodyPr>
          <a:lstStyle>
            <a:defPPr>
              <a:defRPr lang="ru-RU"/>
            </a:defPPr>
            <a:lvl1pPr algn="ctr">
              <a:defRPr b="1">
                <a:solidFill>
                  <a:schemeClr val="tx2">
                    <a:lumMod val="75000"/>
                  </a:schemeClr>
                </a:solidFill>
              </a:defRPr>
            </a:lvl1pPr>
          </a:lstStyle>
          <a:p>
            <a:r>
              <a:rPr lang="ru-RU" dirty="0"/>
              <a:t>Отделение индустрии питания и торговли</a:t>
            </a:r>
          </a:p>
          <a:p>
            <a:r>
              <a:rPr lang="ru-RU" dirty="0"/>
              <a:t>пр. </a:t>
            </a:r>
            <a:r>
              <a:rPr lang="ru-RU" dirty="0" err="1"/>
              <a:t>К.Маркса</a:t>
            </a:r>
            <a:r>
              <a:rPr lang="ru-RU" dirty="0"/>
              <a:t> 52</a:t>
            </a:r>
          </a:p>
        </p:txBody>
      </p:sp>
    </p:spTree>
    <p:extLst>
      <p:ext uri="{BB962C8B-B14F-4D97-AF65-F5344CB8AC3E}">
        <p14:creationId xmlns:p14="http://schemas.microsoft.com/office/powerpoint/2010/main" val="2304935458"/>
      </p:ext>
    </p:extLst>
  </p:cSld>
  <p:clrMapOvr>
    <a:masterClrMapping/>
  </p:clrMapOvr>
  <p:transition advTm="1800000"/>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Прямоугольник 6"/>
          <p:cNvSpPr/>
          <p:nvPr/>
        </p:nvSpPr>
        <p:spPr>
          <a:xfrm>
            <a:off x="-108520" y="0"/>
            <a:ext cx="9216008" cy="6858000"/>
          </a:xfrm>
          <a:prstGeom prst="rect">
            <a:avLst/>
          </a:prstGeom>
          <a:solidFill>
            <a:srgbClr val="E7F0F9"/>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3795" name="Прямоугольник 7"/>
          <p:cNvSpPr>
            <a:spLocks noChangeArrowheads="1"/>
          </p:cNvSpPr>
          <p:nvPr/>
        </p:nvSpPr>
        <p:spPr bwMode="auto">
          <a:xfrm>
            <a:off x="4284417" y="1761995"/>
            <a:ext cx="4895850" cy="3600986"/>
          </a:xfrm>
          <a:prstGeom prst="rect">
            <a:avLst/>
          </a:prstGeom>
          <a:noFill/>
          <a:ln w="9525">
            <a:noFill/>
            <a:miter lim="800000"/>
            <a:headEnd/>
            <a:tailEnd/>
          </a:ln>
        </p:spPr>
        <p:txBody>
          <a:bodyPr>
            <a:spAutoFit/>
          </a:bodyPr>
          <a:lstStyle/>
          <a:p>
            <a:pPr>
              <a:spcBef>
                <a:spcPts val="2400"/>
              </a:spcBef>
            </a:pPr>
            <a:r>
              <a:rPr lang="ru-RU" altLang="ru-RU" sz="2800" b="1" dirty="0">
                <a:solidFill>
                  <a:srgbClr val="1E4778"/>
                </a:solidFill>
              </a:rPr>
              <a:t>Форма обучения:</a:t>
            </a:r>
            <a:r>
              <a:rPr lang="ru-RU" altLang="ru-RU" sz="2800" dirty="0">
                <a:solidFill>
                  <a:srgbClr val="1E4778"/>
                </a:solidFill>
              </a:rPr>
              <a:t> очная</a:t>
            </a:r>
          </a:p>
          <a:p>
            <a:pPr>
              <a:spcBef>
                <a:spcPts val="2400"/>
              </a:spcBef>
            </a:pPr>
            <a:r>
              <a:rPr lang="ru-RU" altLang="ru-RU" sz="2800" b="1" dirty="0">
                <a:solidFill>
                  <a:srgbClr val="1E4778"/>
                </a:solidFill>
              </a:rPr>
              <a:t>Нормативный срок обучения:</a:t>
            </a:r>
            <a:r>
              <a:rPr lang="ru-RU" altLang="ru-RU" sz="2800" dirty="0">
                <a:solidFill>
                  <a:srgbClr val="1E4778"/>
                </a:solidFill>
              </a:rPr>
              <a:t> </a:t>
            </a:r>
            <a:br>
              <a:rPr lang="ru-RU" altLang="ru-RU" sz="2800" dirty="0">
                <a:solidFill>
                  <a:srgbClr val="1E4778"/>
                </a:solidFill>
              </a:rPr>
            </a:br>
            <a:r>
              <a:rPr lang="ru-RU" altLang="ru-RU" sz="2800" u="sng" dirty="0">
                <a:solidFill>
                  <a:srgbClr val="1E4778"/>
                </a:solidFill>
              </a:rPr>
              <a:t>2 г. 10 мес.</a:t>
            </a:r>
            <a:r>
              <a:rPr lang="ru-RU" altLang="ru-RU" sz="2800" dirty="0">
                <a:solidFill>
                  <a:srgbClr val="1E4778"/>
                </a:solidFill>
              </a:rPr>
              <a:t> на базе 9 </a:t>
            </a:r>
            <a:r>
              <a:rPr lang="ru-RU" altLang="ru-RU" sz="2800" dirty="0" err="1">
                <a:solidFill>
                  <a:srgbClr val="1E4778"/>
                </a:solidFill>
              </a:rPr>
              <a:t>кл</a:t>
            </a:r>
            <a:r>
              <a:rPr lang="ru-RU" altLang="ru-RU" sz="2800" dirty="0">
                <a:solidFill>
                  <a:srgbClr val="1E4778"/>
                </a:solidFill>
              </a:rPr>
              <a:t>.</a:t>
            </a:r>
          </a:p>
          <a:p>
            <a:pPr>
              <a:spcBef>
                <a:spcPts val="2400"/>
              </a:spcBef>
            </a:pPr>
            <a:r>
              <a:rPr lang="ru-RU" altLang="ru-RU" sz="2800" b="1" dirty="0">
                <a:solidFill>
                  <a:srgbClr val="1E4778"/>
                </a:solidFill>
              </a:rPr>
              <a:t>Квалификация:</a:t>
            </a:r>
            <a:r>
              <a:rPr lang="ru-RU" altLang="ru-RU" sz="2800" dirty="0">
                <a:solidFill>
                  <a:srgbClr val="1E4778"/>
                </a:solidFill>
              </a:rPr>
              <a:t> </a:t>
            </a:r>
            <a:br>
              <a:rPr lang="ru-RU" altLang="ru-RU" sz="2800" dirty="0">
                <a:solidFill>
                  <a:srgbClr val="1E4778"/>
                </a:solidFill>
              </a:rPr>
            </a:br>
            <a:r>
              <a:rPr lang="ru-RU" altLang="ru-RU" sz="2800" dirty="0">
                <a:solidFill>
                  <a:srgbClr val="1E4778"/>
                </a:solidFill>
              </a:rPr>
              <a:t>«Технолог-конструктор»</a:t>
            </a:r>
          </a:p>
          <a:p>
            <a:pPr>
              <a:spcBef>
                <a:spcPts val="2400"/>
              </a:spcBef>
            </a:pPr>
            <a:endParaRPr lang="ru-RU" altLang="ru-RU" sz="2800" dirty="0">
              <a:solidFill>
                <a:srgbClr val="FF0000"/>
              </a:solidFill>
            </a:endParaRPr>
          </a:p>
        </p:txBody>
      </p:sp>
      <p:sp>
        <p:nvSpPr>
          <p:cNvPr id="33799" name="TextBox 17"/>
          <p:cNvSpPr txBox="1">
            <a:spLocks noChangeArrowheads="1"/>
          </p:cNvSpPr>
          <p:nvPr/>
        </p:nvSpPr>
        <p:spPr bwMode="auto">
          <a:xfrm>
            <a:off x="1" y="9383"/>
            <a:ext cx="9144000" cy="954107"/>
          </a:xfrm>
          <a:prstGeom prst="rect">
            <a:avLst/>
          </a:prstGeom>
          <a:noFill/>
          <a:ln w="9525">
            <a:noFill/>
            <a:miter lim="800000"/>
            <a:headEnd/>
            <a:tailEnd/>
          </a:ln>
        </p:spPr>
        <p:txBody>
          <a:bodyPr wrap="square">
            <a:spAutoFit/>
          </a:bodyPr>
          <a:lstStyle/>
          <a:p>
            <a:pPr algn="ctr"/>
            <a:r>
              <a:rPr lang="ru-RU" altLang="ru-RU" sz="2800" b="1" dirty="0">
                <a:solidFill>
                  <a:srgbClr val="245590"/>
                </a:solidFill>
              </a:rPr>
              <a:t>29.02.10 Конструирование,  моделирование и технология  изделий легкой промышленности (по видам)</a:t>
            </a:r>
          </a:p>
        </p:txBody>
      </p:sp>
      <p:pic>
        <p:nvPicPr>
          <p:cNvPr id="12" name="Picture 2" descr="D:\диск д\work\КОНКУРСЫ\13-14\Траектория студента\профессии\Проф+\DSC_0072.JPG"/>
          <p:cNvPicPr>
            <a:picLocks noChangeAspect="1" noChangeArrowheads="1"/>
          </p:cNvPicPr>
          <p:nvPr/>
        </p:nvPicPr>
        <p:blipFill>
          <a:blip r:embed="rId3" cstate="screen"/>
          <a:srcRect/>
          <a:stretch>
            <a:fillRect/>
          </a:stretch>
        </p:blipFill>
        <p:spPr bwMode="auto">
          <a:xfrm>
            <a:off x="107504" y="1988840"/>
            <a:ext cx="4076762" cy="2765651"/>
          </a:xfrm>
          <a:prstGeom prst="rect">
            <a:avLst/>
          </a:prstGeom>
          <a:ln>
            <a:noFill/>
          </a:ln>
          <a:effectLst>
            <a:softEdge rad="112500"/>
          </a:effectLst>
        </p:spPr>
      </p:pic>
      <p:sp>
        <p:nvSpPr>
          <p:cNvPr id="13" name="Прямоугольник 7"/>
          <p:cNvSpPr>
            <a:spLocks noChangeArrowheads="1"/>
          </p:cNvSpPr>
          <p:nvPr/>
        </p:nvSpPr>
        <p:spPr bwMode="auto">
          <a:xfrm>
            <a:off x="5940152" y="4754491"/>
            <a:ext cx="1397489" cy="415498"/>
          </a:xfrm>
          <a:prstGeom prst="rect">
            <a:avLst/>
          </a:prstGeom>
          <a:noFill/>
          <a:ln w="9525">
            <a:noFill/>
            <a:miter lim="800000"/>
            <a:headEnd/>
            <a:tailEnd/>
          </a:ln>
        </p:spPr>
        <p:txBody>
          <a:bodyPr wrap="square">
            <a:spAutoFit/>
          </a:bodyPr>
          <a:lstStyle/>
          <a:p>
            <a:pPr>
              <a:spcBef>
                <a:spcPts val="600"/>
              </a:spcBef>
              <a:defRPr/>
            </a:pPr>
            <a:r>
              <a:rPr lang="ru-RU" sz="2000" b="1" dirty="0">
                <a:solidFill>
                  <a:schemeClr val="accent2"/>
                </a:solidFill>
              </a:rPr>
              <a:t>БЮДЖЕТ</a:t>
            </a:r>
          </a:p>
        </p:txBody>
      </p:sp>
      <p:pic>
        <p:nvPicPr>
          <p:cNvPr id="14" name="Picture 2" descr="D:\диск д\work\КОНКУРСЫ\15-16\Сайт_Радиотехники\КОНКУРС_РАДИОМЕХАНИКИ\ШАПКА_Радиомеханик.jpg">
            <a:extLst>
              <a:ext uri="{FF2B5EF4-FFF2-40B4-BE49-F238E27FC236}">
                <a16:creationId xmlns:a16="http://schemas.microsoft.com/office/drawing/2014/main" id="{4B8BB23E-D879-4467-B36C-DBC5B373DBB0}"/>
              </a:ext>
            </a:extLst>
          </p:cNvPr>
          <p:cNvPicPr>
            <a:picLocks noChangeAspect="1" noChangeArrowheads="1"/>
          </p:cNvPicPr>
          <p:nvPr/>
        </p:nvPicPr>
        <p:blipFill>
          <a:blip r:embed="rId4" cstate="print"/>
          <a:srcRect/>
          <a:stretch>
            <a:fillRect/>
          </a:stretch>
        </p:blipFill>
        <p:spPr bwMode="auto">
          <a:xfrm>
            <a:off x="-108520" y="819150"/>
            <a:ext cx="9252520" cy="593725"/>
          </a:xfrm>
          <a:prstGeom prst="rect">
            <a:avLst/>
          </a:prstGeom>
          <a:noFill/>
          <a:ln w="9525">
            <a:noFill/>
            <a:miter lim="800000"/>
            <a:headEnd/>
            <a:tailEnd/>
          </a:ln>
          <a:scene3d>
            <a:camera prst="orthographicFront"/>
            <a:lightRig rig="threePt" dir="t"/>
          </a:scene3d>
          <a:sp3d>
            <a:bevelT/>
          </a:sp3d>
        </p:spPr>
      </p:pic>
      <p:grpSp>
        <p:nvGrpSpPr>
          <p:cNvPr id="15" name="Группа 11">
            <a:extLst>
              <a:ext uri="{FF2B5EF4-FFF2-40B4-BE49-F238E27FC236}">
                <a16:creationId xmlns:a16="http://schemas.microsoft.com/office/drawing/2014/main" id="{40FE8BC5-E5C5-4221-8365-E833699E8BE0}"/>
              </a:ext>
            </a:extLst>
          </p:cNvPr>
          <p:cNvGrpSpPr>
            <a:grpSpLocks/>
          </p:cNvGrpSpPr>
          <p:nvPr/>
        </p:nvGrpSpPr>
        <p:grpSpPr bwMode="auto">
          <a:xfrm>
            <a:off x="-108520" y="6151369"/>
            <a:ext cx="9252520" cy="705669"/>
            <a:chOff x="179512" y="4077071"/>
            <a:chExt cx="6768752" cy="409203"/>
          </a:xfrm>
        </p:grpSpPr>
        <p:pic>
          <p:nvPicPr>
            <p:cNvPr id="16" name="Picture 1" descr="D:\диск д\work\рабочий стол\14 г\шапка сайта\Черновые\ШАПКА3.jpg">
              <a:extLst>
                <a:ext uri="{FF2B5EF4-FFF2-40B4-BE49-F238E27FC236}">
                  <a16:creationId xmlns:a16="http://schemas.microsoft.com/office/drawing/2014/main" id="{3993D894-905D-4E90-BFD2-CDBB59D7E128}"/>
                </a:ext>
              </a:extLst>
            </p:cNvPr>
            <p:cNvPicPr>
              <a:picLocks noChangeAspect="1" noChangeArrowheads="1"/>
            </p:cNvPicPr>
            <p:nvPr/>
          </p:nvPicPr>
          <p:blipFill>
            <a:blip r:embed="rId5" cstate="print"/>
            <a:srcRect l="21600" t="65108" r="10001" b="-800"/>
            <a:stretch>
              <a:fillRect/>
            </a:stretch>
          </p:blipFill>
          <p:spPr bwMode="auto">
            <a:xfrm>
              <a:off x="179512" y="4077071"/>
              <a:ext cx="6768752" cy="409203"/>
            </a:xfrm>
            <a:prstGeom prst="rect">
              <a:avLst/>
            </a:prstGeom>
            <a:noFill/>
            <a:ln w="9525">
              <a:noFill/>
              <a:miter lim="800000"/>
              <a:headEnd/>
              <a:tailEnd/>
            </a:ln>
          </p:spPr>
        </p:pic>
        <p:pic>
          <p:nvPicPr>
            <p:cNvPr id="17" name="Picture 2" descr="C:\Users\ДюскинаЛП\Desktop\Приемная комиссия\Рисунок7.png">
              <a:extLst>
                <a:ext uri="{FF2B5EF4-FFF2-40B4-BE49-F238E27FC236}">
                  <a16:creationId xmlns:a16="http://schemas.microsoft.com/office/drawing/2014/main" id="{87427C4C-E341-41D2-B13F-C818CF2A93BB}"/>
                </a:ext>
              </a:extLst>
            </p:cNvPr>
            <p:cNvPicPr>
              <a:picLocks noChangeAspect="1" noChangeArrowheads="1"/>
            </p:cNvPicPr>
            <p:nvPr/>
          </p:nvPicPr>
          <p:blipFill>
            <a:blip r:embed="rId6" cstate="print"/>
            <a:srcRect l="23842" r="25130" b="10358"/>
            <a:stretch>
              <a:fillRect/>
            </a:stretch>
          </p:blipFill>
          <p:spPr bwMode="auto">
            <a:xfrm>
              <a:off x="683568" y="4098801"/>
              <a:ext cx="5616624" cy="360040"/>
            </a:xfrm>
            <a:prstGeom prst="rect">
              <a:avLst/>
            </a:prstGeom>
            <a:noFill/>
            <a:ln w="9525">
              <a:noFill/>
              <a:miter lim="800000"/>
              <a:headEnd/>
              <a:tailEnd/>
            </a:ln>
          </p:spPr>
        </p:pic>
      </p:grpSp>
    </p:spTree>
    <p:extLst>
      <p:ext uri="{BB962C8B-B14F-4D97-AF65-F5344CB8AC3E}">
        <p14:creationId xmlns:p14="http://schemas.microsoft.com/office/powerpoint/2010/main" val="3983822805"/>
      </p:ext>
    </p:extLst>
  </p:cSld>
  <p:clrMapOvr>
    <a:masterClrMapping/>
  </p:clrMapOvr>
  <p:transition spd="med" advClick="0" advTm="1807000">
    <p:pull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Прямоугольник 6"/>
          <p:cNvSpPr/>
          <p:nvPr/>
        </p:nvSpPr>
        <p:spPr>
          <a:xfrm>
            <a:off x="-108520" y="0"/>
            <a:ext cx="9217024" cy="6858000"/>
          </a:xfrm>
          <a:prstGeom prst="rect">
            <a:avLst/>
          </a:prstGeom>
          <a:solidFill>
            <a:srgbClr val="E7F0F9"/>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46094" name="TextBox 15"/>
          <p:cNvSpPr txBox="1">
            <a:spLocks noChangeArrowheads="1"/>
          </p:cNvSpPr>
          <p:nvPr/>
        </p:nvSpPr>
        <p:spPr bwMode="auto">
          <a:xfrm>
            <a:off x="-36512" y="241484"/>
            <a:ext cx="9143999" cy="523220"/>
          </a:xfrm>
          <a:prstGeom prst="rect">
            <a:avLst/>
          </a:prstGeom>
          <a:noFill/>
          <a:ln w="9525">
            <a:noFill/>
            <a:miter lim="800000"/>
            <a:headEnd/>
            <a:tailEnd/>
          </a:ln>
        </p:spPr>
        <p:txBody>
          <a:bodyPr>
            <a:spAutoFit/>
          </a:bodyPr>
          <a:lstStyle/>
          <a:p>
            <a:pPr algn="ctr"/>
            <a:r>
              <a:rPr lang="ru-RU" altLang="ru-RU" sz="2800" b="1" dirty="0" smtClean="0">
                <a:solidFill>
                  <a:srgbClr val="245590"/>
                </a:solidFill>
              </a:rPr>
              <a:t>38.03.06 Торговое дело</a:t>
            </a:r>
            <a:endParaRPr lang="ru-RU" altLang="ru-RU" sz="2800" b="1" dirty="0">
              <a:solidFill>
                <a:srgbClr val="245590"/>
              </a:solidFill>
            </a:endParaRPr>
          </a:p>
        </p:txBody>
      </p:sp>
      <p:sp>
        <p:nvSpPr>
          <p:cNvPr id="21512" name="Прямоугольник 16"/>
          <p:cNvSpPr>
            <a:spLocks noChangeArrowheads="1"/>
          </p:cNvSpPr>
          <p:nvPr/>
        </p:nvSpPr>
        <p:spPr bwMode="auto">
          <a:xfrm>
            <a:off x="3724772" y="1428552"/>
            <a:ext cx="5456756" cy="2616101"/>
          </a:xfrm>
          <a:prstGeom prst="rect">
            <a:avLst/>
          </a:prstGeom>
          <a:noFill/>
          <a:ln w="9525">
            <a:noFill/>
            <a:miter lim="800000"/>
            <a:headEnd/>
            <a:tailEnd/>
          </a:ln>
        </p:spPr>
        <p:txBody>
          <a:bodyPr wrap="square">
            <a:spAutoFit/>
          </a:bodyPr>
          <a:lstStyle/>
          <a:p>
            <a:pPr>
              <a:spcBef>
                <a:spcPts val="1200"/>
              </a:spcBef>
              <a:defRPr/>
            </a:pPr>
            <a:r>
              <a:rPr lang="ru-RU" sz="2400" b="1" dirty="0">
                <a:solidFill>
                  <a:srgbClr val="1E4778"/>
                </a:solidFill>
              </a:rPr>
              <a:t>Форма обучения:</a:t>
            </a:r>
            <a:r>
              <a:rPr lang="ru-RU" sz="2400" dirty="0">
                <a:solidFill>
                  <a:srgbClr val="1E4778"/>
                </a:solidFill>
              </a:rPr>
              <a:t> очная</a:t>
            </a:r>
          </a:p>
          <a:p>
            <a:pPr>
              <a:spcBef>
                <a:spcPts val="600"/>
              </a:spcBef>
              <a:defRPr/>
            </a:pPr>
            <a:r>
              <a:rPr lang="ru-RU" sz="2400" b="1" dirty="0">
                <a:solidFill>
                  <a:srgbClr val="1E4778"/>
                </a:solidFill>
              </a:rPr>
              <a:t>Нормативный срок обучения: </a:t>
            </a:r>
            <a:br>
              <a:rPr lang="ru-RU" sz="2400" b="1" dirty="0">
                <a:solidFill>
                  <a:srgbClr val="1E4778"/>
                </a:solidFill>
              </a:rPr>
            </a:br>
            <a:r>
              <a:rPr lang="ru-RU" sz="2400" u="sng" dirty="0">
                <a:solidFill>
                  <a:srgbClr val="1E4778"/>
                </a:solidFill>
              </a:rPr>
              <a:t>2 г. 10 мес.</a:t>
            </a:r>
            <a:r>
              <a:rPr lang="ru-RU" sz="2400" dirty="0">
                <a:solidFill>
                  <a:srgbClr val="1E4778"/>
                </a:solidFill>
              </a:rPr>
              <a:t> на базе 9 </a:t>
            </a:r>
            <a:r>
              <a:rPr lang="ru-RU" sz="2400" dirty="0" err="1">
                <a:solidFill>
                  <a:srgbClr val="1E4778"/>
                </a:solidFill>
              </a:rPr>
              <a:t>кл</a:t>
            </a:r>
            <a:r>
              <a:rPr lang="ru-RU" sz="2400" dirty="0">
                <a:solidFill>
                  <a:srgbClr val="1E4778"/>
                </a:solidFill>
              </a:rPr>
              <a:t>.</a:t>
            </a:r>
          </a:p>
          <a:p>
            <a:pPr>
              <a:spcBef>
                <a:spcPts val="600"/>
              </a:spcBef>
              <a:defRPr/>
            </a:pPr>
            <a:r>
              <a:rPr lang="ru-RU" sz="2400" b="1" dirty="0">
                <a:solidFill>
                  <a:srgbClr val="1E4778"/>
                </a:solidFill>
              </a:rPr>
              <a:t>Квалификации:</a:t>
            </a:r>
            <a:r>
              <a:rPr lang="ru-RU" sz="2400" dirty="0">
                <a:solidFill>
                  <a:srgbClr val="1E4778"/>
                </a:solidFill>
              </a:rPr>
              <a:t>  </a:t>
            </a:r>
          </a:p>
          <a:p>
            <a:pPr marL="266700" indent="-266700">
              <a:buClr>
                <a:srgbClr val="083C6C"/>
              </a:buClr>
              <a:buFont typeface="Wingdings" pitchFamily="2" charset="2"/>
              <a:buChar char="§"/>
              <a:defRPr/>
            </a:pPr>
            <a:r>
              <a:rPr lang="ru-RU" sz="2400" dirty="0" smtClean="0">
                <a:solidFill>
                  <a:srgbClr val="1E4778"/>
                </a:solidFill>
              </a:rPr>
              <a:t>«Специалист торгового дела»</a:t>
            </a:r>
            <a:endParaRPr lang="ru-RU" sz="2400" dirty="0">
              <a:solidFill>
                <a:srgbClr val="1E4778"/>
              </a:solidFill>
            </a:endParaRPr>
          </a:p>
          <a:p>
            <a:pPr>
              <a:spcBef>
                <a:spcPts val="1200"/>
              </a:spcBef>
              <a:defRPr/>
            </a:pPr>
            <a:endParaRPr lang="ru-RU" sz="2400" dirty="0">
              <a:solidFill>
                <a:srgbClr val="1E4778"/>
              </a:solidFill>
            </a:endParaRPr>
          </a:p>
        </p:txBody>
      </p:sp>
      <p:pic>
        <p:nvPicPr>
          <p:cNvPr id="4098" name="Picture 2" descr="http://spo42.r-pol.obr55.ru/files/2019/02/0db3ecd673a8f33a10e8804d3cd97c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28" y="1772816"/>
            <a:ext cx="3726532" cy="2160240"/>
          </a:xfrm>
          <a:prstGeom prst="rect">
            <a:avLst/>
          </a:prstGeom>
          <a:noFill/>
          <a:extLst>
            <a:ext uri="{909E8E84-426E-40DD-AFC4-6F175D3DCCD1}">
              <a14:hiddenFill xmlns:a14="http://schemas.microsoft.com/office/drawing/2010/main">
                <a:solidFill>
                  <a:srgbClr val="FFFFFF"/>
                </a:solidFill>
              </a14:hiddenFill>
            </a:ext>
          </a:extLst>
        </p:spPr>
      </p:pic>
      <p:sp>
        <p:nvSpPr>
          <p:cNvPr id="18" name="Прямоугольник 7"/>
          <p:cNvSpPr>
            <a:spLocks noChangeArrowheads="1"/>
          </p:cNvSpPr>
          <p:nvPr/>
        </p:nvSpPr>
        <p:spPr bwMode="auto">
          <a:xfrm>
            <a:off x="5796136" y="5441971"/>
            <a:ext cx="1440160" cy="415498"/>
          </a:xfrm>
          <a:prstGeom prst="rect">
            <a:avLst/>
          </a:prstGeom>
          <a:noFill/>
          <a:ln w="9525">
            <a:noFill/>
            <a:miter lim="800000"/>
            <a:headEnd/>
            <a:tailEnd/>
          </a:ln>
        </p:spPr>
        <p:txBody>
          <a:bodyPr wrap="square">
            <a:spAutoFit/>
          </a:bodyPr>
          <a:lstStyle/>
          <a:p>
            <a:pPr>
              <a:spcBef>
                <a:spcPts val="600"/>
              </a:spcBef>
              <a:defRPr/>
            </a:pPr>
            <a:r>
              <a:rPr lang="ru-RU" sz="2000" b="1" dirty="0">
                <a:solidFill>
                  <a:schemeClr val="accent2"/>
                </a:solidFill>
              </a:rPr>
              <a:t>БЮДЖЕТ</a:t>
            </a:r>
          </a:p>
        </p:txBody>
      </p:sp>
      <p:pic>
        <p:nvPicPr>
          <p:cNvPr id="13" name="Picture 2" descr="D:\диск д\work\КОНКУРСЫ\15-16\Сайт_Радиотехники\КОНКУРС_РАДИОМЕХАНИКИ\ШАПКА_Радиомеханик.jpg">
            <a:extLst>
              <a:ext uri="{FF2B5EF4-FFF2-40B4-BE49-F238E27FC236}">
                <a16:creationId xmlns:a16="http://schemas.microsoft.com/office/drawing/2014/main" id="{BC5398A8-00CD-47CA-A748-B84A9845B347}"/>
              </a:ext>
            </a:extLst>
          </p:cNvPr>
          <p:cNvPicPr>
            <a:picLocks noChangeAspect="1" noChangeArrowheads="1"/>
          </p:cNvPicPr>
          <p:nvPr/>
        </p:nvPicPr>
        <p:blipFill>
          <a:blip r:embed="rId4" cstate="print"/>
          <a:srcRect/>
          <a:stretch>
            <a:fillRect/>
          </a:stretch>
        </p:blipFill>
        <p:spPr bwMode="auto">
          <a:xfrm>
            <a:off x="-108520" y="819150"/>
            <a:ext cx="9252520" cy="593725"/>
          </a:xfrm>
          <a:prstGeom prst="rect">
            <a:avLst/>
          </a:prstGeom>
          <a:noFill/>
          <a:ln w="9525">
            <a:noFill/>
            <a:miter lim="800000"/>
            <a:headEnd/>
            <a:tailEnd/>
          </a:ln>
          <a:scene3d>
            <a:camera prst="orthographicFront"/>
            <a:lightRig rig="threePt" dir="t"/>
          </a:scene3d>
          <a:sp3d>
            <a:bevelT/>
          </a:sp3d>
        </p:spPr>
      </p:pic>
      <p:grpSp>
        <p:nvGrpSpPr>
          <p:cNvPr id="14" name="Группа 11">
            <a:extLst>
              <a:ext uri="{FF2B5EF4-FFF2-40B4-BE49-F238E27FC236}">
                <a16:creationId xmlns:a16="http://schemas.microsoft.com/office/drawing/2014/main" id="{04DC5DDD-C523-40CA-81CB-30E949F80654}"/>
              </a:ext>
            </a:extLst>
          </p:cNvPr>
          <p:cNvGrpSpPr>
            <a:grpSpLocks/>
          </p:cNvGrpSpPr>
          <p:nvPr/>
        </p:nvGrpSpPr>
        <p:grpSpPr bwMode="auto">
          <a:xfrm>
            <a:off x="-108520" y="6151369"/>
            <a:ext cx="9252520" cy="705669"/>
            <a:chOff x="179512" y="4077071"/>
            <a:chExt cx="6768752" cy="409203"/>
          </a:xfrm>
        </p:grpSpPr>
        <p:pic>
          <p:nvPicPr>
            <p:cNvPr id="15" name="Picture 1" descr="D:\диск д\work\рабочий стол\14 г\шапка сайта\Черновые\ШАПКА3.jpg">
              <a:extLst>
                <a:ext uri="{FF2B5EF4-FFF2-40B4-BE49-F238E27FC236}">
                  <a16:creationId xmlns:a16="http://schemas.microsoft.com/office/drawing/2014/main" id="{7817DF64-FD05-4AB2-A031-7A0C00AD7F62}"/>
                </a:ext>
              </a:extLst>
            </p:cNvPr>
            <p:cNvPicPr>
              <a:picLocks noChangeAspect="1" noChangeArrowheads="1"/>
            </p:cNvPicPr>
            <p:nvPr/>
          </p:nvPicPr>
          <p:blipFill>
            <a:blip r:embed="rId5" cstate="print"/>
            <a:srcRect l="21600" t="65108" r="10001" b="-800"/>
            <a:stretch>
              <a:fillRect/>
            </a:stretch>
          </p:blipFill>
          <p:spPr bwMode="auto">
            <a:xfrm>
              <a:off x="179512" y="4077071"/>
              <a:ext cx="6768752" cy="409203"/>
            </a:xfrm>
            <a:prstGeom prst="rect">
              <a:avLst/>
            </a:prstGeom>
            <a:noFill/>
            <a:ln w="9525">
              <a:noFill/>
              <a:miter lim="800000"/>
              <a:headEnd/>
              <a:tailEnd/>
            </a:ln>
          </p:spPr>
        </p:pic>
        <p:pic>
          <p:nvPicPr>
            <p:cNvPr id="16" name="Picture 2" descr="C:\Users\ДюскинаЛП\Desktop\Приемная комиссия\Рисунок7.png">
              <a:extLst>
                <a:ext uri="{FF2B5EF4-FFF2-40B4-BE49-F238E27FC236}">
                  <a16:creationId xmlns:a16="http://schemas.microsoft.com/office/drawing/2014/main" id="{D463277E-B351-4D32-9B97-FB9F377B2964}"/>
                </a:ext>
              </a:extLst>
            </p:cNvPr>
            <p:cNvPicPr>
              <a:picLocks noChangeAspect="1" noChangeArrowheads="1"/>
            </p:cNvPicPr>
            <p:nvPr/>
          </p:nvPicPr>
          <p:blipFill>
            <a:blip r:embed="rId6" cstate="print"/>
            <a:srcRect l="23842" r="25130" b="10358"/>
            <a:stretch>
              <a:fillRect/>
            </a:stretch>
          </p:blipFill>
          <p:spPr bwMode="auto">
            <a:xfrm>
              <a:off x="683568" y="4098801"/>
              <a:ext cx="5616624" cy="360040"/>
            </a:xfrm>
            <a:prstGeom prst="rect">
              <a:avLst/>
            </a:prstGeom>
            <a:noFill/>
            <a:ln w="9525">
              <a:noFill/>
              <a:miter lim="800000"/>
              <a:headEnd/>
              <a:tailEnd/>
            </a:ln>
          </p:spPr>
        </p:pic>
      </p:grpSp>
    </p:spTree>
    <p:extLst>
      <p:ext uri="{BB962C8B-B14F-4D97-AF65-F5344CB8AC3E}">
        <p14:creationId xmlns:p14="http://schemas.microsoft.com/office/powerpoint/2010/main" val="1210016674"/>
      </p:ext>
    </p:extLst>
  </p:cSld>
  <p:clrMapOvr>
    <a:masterClrMapping/>
  </p:clrMapOvr>
  <p:transition spd="med" advClick="0" advTm="1807000">
    <p:spli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Прямоугольник 6"/>
          <p:cNvSpPr/>
          <p:nvPr/>
        </p:nvSpPr>
        <p:spPr>
          <a:xfrm>
            <a:off x="-108520" y="0"/>
            <a:ext cx="9252520" cy="6858000"/>
          </a:xfrm>
          <a:prstGeom prst="rect">
            <a:avLst/>
          </a:prstGeom>
          <a:solidFill>
            <a:srgbClr val="E7F0F9"/>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1507" name="Прямоугольник 7"/>
          <p:cNvSpPr>
            <a:spLocks noChangeArrowheads="1"/>
          </p:cNvSpPr>
          <p:nvPr/>
        </p:nvSpPr>
        <p:spPr bwMode="auto">
          <a:xfrm>
            <a:off x="4067175" y="1212850"/>
            <a:ext cx="4897438" cy="2539157"/>
          </a:xfrm>
          <a:prstGeom prst="rect">
            <a:avLst/>
          </a:prstGeom>
          <a:noFill/>
          <a:ln w="9525">
            <a:noFill/>
            <a:miter lim="800000"/>
            <a:headEnd/>
            <a:tailEnd/>
          </a:ln>
        </p:spPr>
        <p:txBody>
          <a:bodyPr>
            <a:spAutoFit/>
          </a:bodyPr>
          <a:lstStyle/>
          <a:p>
            <a:pPr>
              <a:spcBef>
                <a:spcPts val="1200"/>
              </a:spcBef>
              <a:defRPr/>
            </a:pPr>
            <a:r>
              <a:rPr lang="ru-RU" sz="2400" b="1" dirty="0">
                <a:solidFill>
                  <a:srgbClr val="1E4778"/>
                </a:solidFill>
              </a:rPr>
              <a:t>Форма обучения:</a:t>
            </a:r>
            <a:r>
              <a:rPr lang="ru-RU" sz="2400" dirty="0">
                <a:solidFill>
                  <a:srgbClr val="1E4778"/>
                </a:solidFill>
              </a:rPr>
              <a:t> очная</a:t>
            </a:r>
          </a:p>
          <a:p>
            <a:pPr>
              <a:spcBef>
                <a:spcPts val="600"/>
              </a:spcBef>
              <a:defRPr/>
            </a:pPr>
            <a:r>
              <a:rPr lang="ru-RU" sz="2400" b="1" dirty="0">
                <a:solidFill>
                  <a:srgbClr val="1E4778"/>
                </a:solidFill>
              </a:rPr>
              <a:t>Нормативный срок обучения:</a:t>
            </a:r>
            <a:r>
              <a:rPr lang="ru-RU" sz="2400" dirty="0">
                <a:solidFill>
                  <a:srgbClr val="1E4778"/>
                </a:solidFill>
              </a:rPr>
              <a:t> </a:t>
            </a:r>
            <a:br>
              <a:rPr lang="ru-RU" sz="2400" dirty="0">
                <a:solidFill>
                  <a:srgbClr val="1E4778"/>
                </a:solidFill>
              </a:rPr>
            </a:br>
            <a:r>
              <a:rPr lang="ru-RU" sz="2400" u="sng" dirty="0">
                <a:solidFill>
                  <a:srgbClr val="1E4778"/>
                </a:solidFill>
              </a:rPr>
              <a:t>3 г. 10 мес. </a:t>
            </a:r>
            <a:r>
              <a:rPr lang="ru-RU" sz="2400" dirty="0">
                <a:solidFill>
                  <a:srgbClr val="1E4778"/>
                </a:solidFill>
              </a:rPr>
              <a:t>на базе 9 </a:t>
            </a:r>
            <a:r>
              <a:rPr lang="ru-RU" sz="2400" dirty="0" err="1">
                <a:solidFill>
                  <a:srgbClr val="1E4778"/>
                </a:solidFill>
              </a:rPr>
              <a:t>кл</a:t>
            </a:r>
            <a:r>
              <a:rPr lang="ru-RU" sz="2400" dirty="0">
                <a:solidFill>
                  <a:srgbClr val="1E4778"/>
                </a:solidFill>
              </a:rPr>
              <a:t>.</a:t>
            </a:r>
          </a:p>
          <a:p>
            <a:pPr>
              <a:spcBef>
                <a:spcPts val="600"/>
              </a:spcBef>
              <a:defRPr/>
            </a:pPr>
            <a:r>
              <a:rPr lang="ru-RU" sz="2400" b="1" dirty="0">
                <a:solidFill>
                  <a:srgbClr val="1E4778"/>
                </a:solidFill>
              </a:rPr>
              <a:t>Квалификация:</a:t>
            </a:r>
            <a:r>
              <a:rPr lang="ru-RU" sz="2400" dirty="0">
                <a:solidFill>
                  <a:srgbClr val="1E4778"/>
                </a:solidFill>
              </a:rPr>
              <a:t> </a:t>
            </a:r>
          </a:p>
          <a:p>
            <a:pPr>
              <a:spcBef>
                <a:spcPts val="600"/>
              </a:spcBef>
              <a:defRPr/>
            </a:pPr>
            <a:r>
              <a:rPr lang="ru-RU" sz="2400" dirty="0">
                <a:solidFill>
                  <a:srgbClr val="1E4778"/>
                </a:solidFill>
              </a:rPr>
              <a:t>«Специалист по поварскому и кондитерскому делу»</a:t>
            </a:r>
          </a:p>
        </p:txBody>
      </p:sp>
      <p:sp>
        <p:nvSpPr>
          <p:cNvPr id="20488" name="Прямоугольник 16"/>
          <p:cNvSpPr>
            <a:spLocks noChangeArrowheads="1"/>
          </p:cNvSpPr>
          <p:nvPr/>
        </p:nvSpPr>
        <p:spPr bwMode="auto">
          <a:xfrm>
            <a:off x="250825" y="4797152"/>
            <a:ext cx="8424863" cy="1354137"/>
          </a:xfrm>
          <a:prstGeom prst="rect">
            <a:avLst/>
          </a:prstGeom>
          <a:noFill/>
          <a:ln w="9525">
            <a:noFill/>
            <a:miter lim="800000"/>
            <a:headEnd/>
            <a:tailEnd/>
          </a:ln>
        </p:spPr>
        <p:txBody>
          <a:bodyPr>
            <a:spAutoFit/>
          </a:bodyPr>
          <a:lstStyle/>
          <a:p>
            <a:pPr>
              <a:spcBef>
                <a:spcPts val="600"/>
              </a:spcBef>
            </a:pPr>
            <a:r>
              <a:rPr lang="ru-RU" altLang="ru-RU" sz="2400" b="1" dirty="0">
                <a:solidFill>
                  <a:srgbClr val="1E4778"/>
                </a:solidFill>
              </a:rPr>
              <a:t>Форма обучения:</a:t>
            </a:r>
            <a:r>
              <a:rPr lang="ru-RU" altLang="ru-RU" sz="2400" dirty="0">
                <a:solidFill>
                  <a:srgbClr val="1E4778"/>
                </a:solidFill>
              </a:rPr>
              <a:t> очная</a:t>
            </a:r>
          </a:p>
          <a:p>
            <a:pPr>
              <a:spcBef>
                <a:spcPts val="600"/>
              </a:spcBef>
            </a:pPr>
            <a:r>
              <a:rPr lang="ru-RU" altLang="ru-RU" sz="2400" b="1" dirty="0">
                <a:solidFill>
                  <a:srgbClr val="1E4778"/>
                </a:solidFill>
              </a:rPr>
              <a:t>Нормативный срок обучения: </a:t>
            </a:r>
            <a:r>
              <a:rPr lang="ru-RU" altLang="ru-RU" sz="2400" u="sng" dirty="0">
                <a:solidFill>
                  <a:srgbClr val="1E4778"/>
                </a:solidFill>
              </a:rPr>
              <a:t>3 г. 10 мес.</a:t>
            </a:r>
            <a:r>
              <a:rPr lang="ru-RU" altLang="ru-RU" sz="2400" dirty="0">
                <a:solidFill>
                  <a:srgbClr val="1E4778"/>
                </a:solidFill>
              </a:rPr>
              <a:t> на базе 9 </a:t>
            </a:r>
            <a:r>
              <a:rPr lang="ru-RU" altLang="ru-RU" sz="2400" dirty="0" err="1">
                <a:solidFill>
                  <a:srgbClr val="1E4778"/>
                </a:solidFill>
              </a:rPr>
              <a:t>кл</a:t>
            </a:r>
            <a:r>
              <a:rPr lang="ru-RU" altLang="ru-RU" sz="2400" dirty="0">
                <a:solidFill>
                  <a:srgbClr val="1E4778"/>
                </a:solidFill>
              </a:rPr>
              <a:t>.</a:t>
            </a:r>
          </a:p>
          <a:p>
            <a:pPr>
              <a:spcBef>
                <a:spcPts val="600"/>
              </a:spcBef>
            </a:pPr>
            <a:r>
              <a:rPr lang="ru-RU" altLang="ru-RU" sz="2400" b="1" dirty="0">
                <a:solidFill>
                  <a:srgbClr val="1E4778"/>
                </a:solidFill>
              </a:rPr>
              <a:t>Квалификация:</a:t>
            </a:r>
            <a:r>
              <a:rPr lang="ru-RU" altLang="ru-RU" sz="2400" dirty="0">
                <a:solidFill>
                  <a:srgbClr val="1E4778"/>
                </a:solidFill>
              </a:rPr>
              <a:t>  «Повар-кондитер»</a:t>
            </a:r>
          </a:p>
        </p:txBody>
      </p:sp>
      <p:sp>
        <p:nvSpPr>
          <p:cNvPr id="20490" name="TextBox 18"/>
          <p:cNvSpPr txBox="1">
            <a:spLocks noChangeArrowheads="1"/>
          </p:cNvSpPr>
          <p:nvPr/>
        </p:nvSpPr>
        <p:spPr bwMode="auto">
          <a:xfrm>
            <a:off x="82110" y="97468"/>
            <a:ext cx="8785225" cy="523220"/>
          </a:xfrm>
          <a:prstGeom prst="rect">
            <a:avLst/>
          </a:prstGeom>
          <a:noFill/>
          <a:ln w="9525">
            <a:noFill/>
            <a:miter lim="800000"/>
            <a:headEnd/>
            <a:tailEnd/>
          </a:ln>
        </p:spPr>
        <p:txBody>
          <a:bodyPr>
            <a:spAutoFit/>
          </a:bodyPr>
          <a:lstStyle/>
          <a:p>
            <a:pPr algn="ctr"/>
            <a:r>
              <a:rPr lang="ru-RU" altLang="ru-RU" sz="2800" b="1" dirty="0">
                <a:solidFill>
                  <a:srgbClr val="245590"/>
                </a:solidFill>
              </a:rPr>
              <a:t>43.02.15 Поварское и кондитерское дело</a:t>
            </a:r>
          </a:p>
        </p:txBody>
      </p:sp>
      <p:pic>
        <p:nvPicPr>
          <p:cNvPr id="16" name="Picture 4" descr="D:\диск д\work\ФОТО\15-16\КонкурсWS_15\BTRI-a59CLc.jpg"/>
          <p:cNvPicPr>
            <a:picLocks noChangeAspect="1" noChangeArrowheads="1"/>
          </p:cNvPicPr>
          <p:nvPr/>
        </p:nvPicPr>
        <p:blipFill>
          <a:blip r:embed="rId3" cstate="screen"/>
          <a:srcRect/>
          <a:stretch>
            <a:fillRect/>
          </a:stretch>
        </p:blipFill>
        <p:spPr bwMode="auto">
          <a:xfrm>
            <a:off x="179389" y="1354567"/>
            <a:ext cx="3864536" cy="2578490"/>
          </a:xfrm>
          <a:prstGeom prst="rect">
            <a:avLst/>
          </a:prstGeom>
          <a:ln>
            <a:noFill/>
          </a:ln>
          <a:effectLst>
            <a:softEdge rad="112500"/>
          </a:effectLst>
        </p:spPr>
      </p:pic>
      <p:sp>
        <p:nvSpPr>
          <p:cNvPr id="17" name="Прямоугольник 7"/>
          <p:cNvSpPr>
            <a:spLocks noChangeArrowheads="1"/>
          </p:cNvSpPr>
          <p:nvPr/>
        </p:nvSpPr>
        <p:spPr bwMode="auto">
          <a:xfrm>
            <a:off x="5220072" y="3825181"/>
            <a:ext cx="2916485" cy="400110"/>
          </a:xfrm>
          <a:prstGeom prst="rect">
            <a:avLst/>
          </a:prstGeom>
          <a:noFill/>
          <a:ln w="9525">
            <a:noFill/>
            <a:miter lim="800000"/>
            <a:headEnd/>
            <a:tailEnd/>
          </a:ln>
        </p:spPr>
        <p:txBody>
          <a:bodyPr wrap="square">
            <a:spAutoFit/>
          </a:bodyPr>
          <a:lstStyle/>
          <a:p>
            <a:pPr>
              <a:spcBef>
                <a:spcPts val="600"/>
              </a:spcBef>
              <a:defRPr/>
            </a:pPr>
            <a:r>
              <a:rPr lang="ru-RU" sz="2000" b="1" dirty="0">
                <a:solidFill>
                  <a:schemeClr val="accent2"/>
                </a:solidFill>
              </a:rPr>
              <a:t>БЮДЖЕТ/ВНЕБЮДЖЕТ</a:t>
            </a:r>
          </a:p>
        </p:txBody>
      </p:sp>
      <p:sp>
        <p:nvSpPr>
          <p:cNvPr id="18" name="Прямоугольник 7"/>
          <p:cNvSpPr>
            <a:spLocks noChangeArrowheads="1"/>
          </p:cNvSpPr>
          <p:nvPr/>
        </p:nvSpPr>
        <p:spPr bwMode="auto">
          <a:xfrm>
            <a:off x="5328245" y="5856715"/>
            <a:ext cx="2808312" cy="415498"/>
          </a:xfrm>
          <a:prstGeom prst="rect">
            <a:avLst/>
          </a:prstGeom>
          <a:noFill/>
          <a:ln w="9525">
            <a:noFill/>
            <a:miter lim="800000"/>
            <a:headEnd/>
            <a:tailEnd/>
          </a:ln>
        </p:spPr>
        <p:txBody>
          <a:bodyPr wrap="square">
            <a:spAutoFit/>
          </a:bodyPr>
          <a:lstStyle/>
          <a:p>
            <a:pPr>
              <a:spcBef>
                <a:spcPts val="600"/>
              </a:spcBef>
              <a:defRPr/>
            </a:pPr>
            <a:r>
              <a:rPr lang="ru-RU" sz="2000" b="1" dirty="0">
                <a:solidFill>
                  <a:schemeClr val="accent2"/>
                </a:solidFill>
              </a:rPr>
              <a:t>БЮДЖЕТ/ВНЕБЮДЖЕТ</a:t>
            </a:r>
          </a:p>
        </p:txBody>
      </p:sp>
      <p:pic>
        <p:nvPicPr>
          <p:cNvPr id="19" name="Picture 2" descr="D:\диск д\work\КОНКУРСЫ\15-16\Сайт_Радиотехники\КОНКУРС_РАДИОМЕХАНИКИ\ШАПКА_Радиомеханик.jpg">
            <a:extLst>
              <a:ext uri="{FF2B5EF4-FFF2-40B4-BE49-F238E27FC236}">
                <a16:creationId xmlns:a16="http://schemas.microsoft.com/office/drawing/2014/main" id="{F7B43F7D-0E56-46CA-BDCF-2D90BCA51CAF}"/>
              </a:ext>
            </a:extLst>
          </p:cNvPr>
          <p:cNvPicPr>
            <a:picLocks noChangeAspect="1" noChangeArrowheads="1"/>
          </p:cNvPicPr>
          <p:nvPr/>
        </p:nvPicPr>
        <p:blipFill>
          <a:blip r:embed="rId4" cstate="print"/>
          <a:srcRect/>
          <a:stretch>
            <a:fillRect/>
          </a:stretch>
        </p:blipFill>
        <p:spPr bwMode="auto">
          <a:xfrm>
            <a:off x="-108520" y="620688"/>
            <a:ext cx="9252520" cy="593725"/>
          </a:xfrm>
          <a:prstGeom prst="rect">
            <a:avLst/>
          </a:prstGeom>
          <a:noFill/>
          <a:ln w="9525">
            <a:noFill/>
            <a:miter lim="800000"/>
            <a:headEnd/>
            <a:tailEnd/>
          </a:ln>
          <a:scene3d>
            <a:camera prst="orthographicFront"/>
            <a:lightRig rig="threePt" dir="t"/>
          </a:scene3d>
          <a:sp3d>
            <a:bevelT/>
          </a:sp3d>
        </p:spPr>
      </p:pic>
      <p:pic>
        <p:nvPicPr>
          <p:cNvPr id="20" name="Picture 2" descr="D:\диск д\work\КОНКУРСЫ\15-16\Сайт_Радиотехники\КОНКУРС_РАДИОМЕХАНИКИ\ШАПКА_Радиомеханик.jpg">
            <a:extLst>
              <a:ext uri="{FF2B5EF4-FFF2-40B4-BE49-F238E27FC236}">
                <a16:creationId xmlns:a16="http://schemas.microsoft.com/office/drawing/2014/main" id="{AC8AF711-6DF8-4C1B-AB87-95E59A3E2324}"/>
              </a:ext>
            </a:extLst>
          </p:cNvPr>
          <p:cNvPicPr>
            <a:picLocks noChangeAspect="1" noChangeArrowheads="1"/>
          </p:cNvPicPr>
          <p:nvPr/>
        </p:nvPicPr>
        <p:blipFill>
          <a:blip r:embed="rId4" cstate="print"/>
          <a:srcRect/>
          <a:stretch>
            <a:fillRect/>
          </a:stretch>
        </p:blipFill>
        <p:spPr bwMode="auto">
          <a:xfrm>
            <a:off x="-79920" y="4226414"/>
            <a:ext cx="9252520" cy="593725"/>
          </a:xfrm>
          <a:prstGeom prst="rect">
            <a:avLst/>
          </a:prstGeom>
          <a:noFill/>
          <a:ln w="9525">
            <a:noFill/>
            <a:miter lim="800000"/>
            <a:headEnd/>
            <a:tailEnd/>
          </a:ln>
          <a:scene3d>
            <a:camera prst="orthographicFront"/>
            <a:lightRig rig="threePt" dir="t"/>
          </a:scene3d>
          <a:sp3d>
            <a:bevelT/>
          </a:sp3d>
        </p:spPr>
      </p:pic>
      <p:sp>
        <p:nvSpPr>
          <p:cNvPr id="2" name="Прямоугольник 1">
            <a:extLst>
              <a:ext uri="{FF2B5EF4-FFF2-40B4-BE49-F238E27FC236}">
                <a16:creationId xmlns:a16="http://schemas.microsoft.com/office/drawing/2014/main" id="{4F055144-E702-42E5-BF14-E0D0878DAF2A}"/>
              </a:ext>
            </a:extLst>
          </p:cNvPr>
          <p:cNvSpPr/>
          <p:nvPr/>
        </p:nvSpPr>
        <p:spPr>
          <a:xfrm>
            <a:off x="2402784" y="4293096"/>
            <a:ext cx="4257448" cy="523220"/>
          </a:xfrm>
          <a:prstGeom prst="rect">
            <a:avLst/>
          </a:prstGeom>
        </p:spPr>
        <p:txBody>
          <a:bodyPr wrap="none">
            <a:spAutoFit/>
          </a:bodyPr>
          <a:lstStyle/>
          <a:p>
            <a:pPr algn="ctr"/>
            <a:r>
              <a:rPr lang="ru-RU" altLang="ru-RU" sz="2800" b="1" dirty="0">
                <a:solidFill>
                  <a:schemeClr val="bg1"/>
                </a:solidFill>
              </a:rPr>
              <a:t>43.01.09  Повар, кондитер</a:t>
            </a:r>
          </a:p>
        </p:txBody>
      </p:sp>
      <p:grpSp>
        <p:nvGrpSpPr>
          <p:cNvPr id="21" name="Группа 11">
            <a:extLst>
              <a:ext uri="{FF2B5EF4-FFF2-40B4-BE49-F238E27FC236}">
                <a16:creationId xmlns:a16="http://schemas.microsoft.com/office/drawing/2014/main" id="{21480704-3011-4167-BCDB-627BC50445EC}"/>
              </a:ext>
            </a:extLst>
          </p:cNvPr>
          <p:cNvGrpSpPr>
            <a:grpSpLocks/>
          </p:cNvGrpSpPr>
          <p:nvPr/>
        </p:nvGrpSpPr>
        <p:grpSpPr bwMode="auto">
          <a:xfrm>
            <a:off x="-108520" y="6151369"/>
            <a:ext cx="9252520" cy="705669"/>
            <a:chOff x="179512" y="4077071"/>
            <a:chExt cx="6768752" cy="409203"/>
          </a:xfrm>
        </p:grpSpPr>
        <p:pic>
          <p:nvPicPr>
            <p:cNvPr id="22" name="Picture 1" descr="D:\диск д\work\рабочий стол\14 г\шапка сайта\Черновые\ШАПКА3.jpg">
              <a:extLst>
                <a:ext uri="{FF2B5EF4-FFF2-40B4-BE49-F238E27FC236}">
                  <a16:creationId xmlns:a16="http://schemas.microsoft.com/office/drawing/2014/main" id="{FA375B7B-85BF-40AD-ABE7-F3C8470A8A29}"/>
                </a:ext>
              </a:extLst>
            </p:cNvPr>
            <p:cNvPicPr>
              <a:picLocks noChangeAspect="1" noChangeArrowheads="1"/>
            </p:cNvPicPr>
            <p:nvPr/>
          </p:nvPicPr>
          <p:blipFill>
            <a:blip r:embed="rId5" cstate="print"/>
            <a:srcRect l="21600" t="65108" r="10001" b="-800"/>
            <a:stretch>
              <a:fillRect/>
            </a:stretch>
          </p:blipFill>
          <p:spPr bwMode="auto">
            <a:xfrm>
              <a:off x="179512" y="4077071"/>
              <a:ext cx="6768752" cy="409203"/>
            </a:xfrm>
            <a:prstGeom prst="rect">
              <a:avLst/>
            </a:prstGeom>
            <a:noFill/>
            <a:ln w="9525">
              <a:noFill/>
              <a:miter lim="800000"/>
              <a:headEnd/>
              <a:tailEnd/>
            </a:ln>
          </p:spPr>
        </p:pic>
        <p:pic>
          <p:nvPicPr>
            <p:cNvPr id="23" name="Picture 2" descr="C:\Users\ДюскинаЛП\Desktop\Приемная комиссия\Рисунок7.png">
              <a:extLst>
                <a:ext uri="{FF2B5EF4-FFF2-40B4-BE49-F238E27FC236}">
                  <a16:creationId xmlns:a16="http://schemas.microsoft.com/office/drawing/2014/main" id="{04635080-ED6F-46D5-9894-0070BEC076EC}"/>
                </a:ext>
              </a:extLst>
            </p:cNvPr>
            <p:cNvPicPr>
              <a:picLocks noChangeAspect="1" noChangeArrowheads="1"/>
            </p:cNvPicPr>
            <p:nvPr/>
          </p:nvPicPr>
          <p:blipFill>
            <a:blip r:embed="rId6" cstate="print"/>
            <a:srcRect l="23842" r="25130" b="10358"/>
            <a:stretch>
              <a:fillRect/>
            </a:stretch>
          </p:blipFill>
          <p:spPr bwMode="auto">
            <a:xfrm>
              <a:off x="683568" y="4098801"/>
              <a:ext cx="5616624" cy="360040"/>
            </a:xfrm>
            <a:prstGeom prst="rect">
              <a:avLst/>
            </a:prstGeom>
            <a:noFill/>
            <a:ln w="9525">
              <a:noFill/>
              <a:miter lim="800000"/>
              <a:headEnd/>
              <a:tailEnd/>
            </a:ln>
          </p:spPr>
        </p:pic>
      </p:grpSp>
    </p:spTree>
    <p:extLst>
      <p:ext uri="{BB962C8B-B14F-4D97-AF65-F5344CB8AC3E}">
        <p14:creationId xmlns:p14="http://schemas.microsoft.com/office/powerpoint/2010/main" val="1870071538"/>
      </p:ext>
    </p:extLst>
  </p:cSld>
  <p:clrMapOvr>
    <a:masterClrMapping/>
  </p:clrMapOvr>
  <p:transition spd="med" advClick="0" advTm="1807000">
    <p:spli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Прямоугольник 6"/>
          <p:cNvSpPr/>
          <p:nvPr/>
        </p:nvSpPr>
        <p:spPr>
          <a:xfrm>
            <a:off x="-108520" y="0"/>
            <a:ext cx="9216008" cy="6858000"/>
          </a:xfrm>
          <a:prstGeom prst="rect">
            <a:avLst/>
          </a:prstGeom>
          <a:solidFill>
            <a:srgbClr val="E7F0F9"/>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33795" name="Прямоугольник 7"/>
          <p:cNvSpPr>
            <a:spLocks noChangeArrowheads="1"/>
          </p:cNvSpPr>
          <p:nvPr/>
        </p:nvSpPr>
        <p:spPr bwMode="auto">
          <a:xfrm>
            <a:off x="4312742" y="1775425"/>
            <a:ext cx="4895850" cy="3354765"/>
          </a:xfrm>
          <a:prstGeom prst="rect">
            <a:avLst/>
          </a:prstGeom>
          <a:noFill/>
          <a:ln w="9525">
            <a:noFill/>
            <a:miter lim="800000"/>
            <a:headEnd/>
            <a:tailEnd/>
          </a:ln>
        </p:spPr>
        <p:txBody>
          <a:bodyPr>
            <a:spAutoFit/>
          </a:bodyPr>
          <a:lstStyle/>
          <a:p>
            <a:r>
              <a:rPr lang="ru-RU" altLang="ru-RU" sz="2800" b="1" dirty="0">
                <a:solidFill>
                  <a:srgbClr val="1E4778"/>
                </a:solidFill>
              </a:rPr>
              <a:t>Форма обучения:</a:t>
            </a:r>
            <a:r>
              <a:rPr lang="ru-RU" altLang="ru-RU" sz="2800" dirty="0">
                <a:solidFill>
                  <a:srgbClr val="1E4778"/>
                </a:solidFill>
              </a:rPr>
              <a:t> очная</a:t>
            </a:r>
          </a:p>
          <a:p>
            <a:endParaRPr lang="ru-RU" altLang="ru-RU" sz="2800" b="1" dirty="0">
              <a:solidFill>
                <a:srgbClr val="1E4778"/>
              </a:solidFill>
            </a:endParaRPr>
          </a:p>
          <a:p>
            <a:r>
              <a:rPr lang="ru-RU" altLang="ru-RU" sz="2800" b="1" dirty="0">
                <a:solidFill>
                  <a:srgbClr val="1E4778"/>
                </a:solidFill>
              </a:rPr>
              <a:t>Нормативный срок обучения:</a:t>
            </a:r>
            <a:r>
              <a:rPr lang="ru-RU" altLang="ru-RU" sz="2800" dirty="0">
                <a:solidFill>
                  <a:srgbClr val="1E4778"/>
                </a:solidFill>
              </a:rPr>
              <a:t> </a:t>
            </a:r>
            <a:br>
              <a:rPr lang="ru-RU" altLang="ru-RU" sz="2800" dirty="0">
                <a:solidFill>
                  <a:srgbClr val="1E4778"/>
                </a:solidFill>
              </a:rPr>
            </a:br>
            <a:r>
              <a:rPr lang="ru-RU" altLang="ru-RU" sz="2000" u="sng" dirty="0">
                <a:solidFill>
                  <a:srgbClr val="1E4778"/>
                </a:solidFill>
              </a:rPr>
              <a:t>2 г. 10 мес.</a:t>
            </a:r>
            <a:r>
              <a:rPr lang="ru-RU" altLang="ru-RU" sz="2000" dirty="0">
                <a:solidFill>
                  <a:srgbClr val="1E4778"/>
                </a:solidFill>
              </a:rPr>
              <a:t> на базе 9 </a:t>
            </a:r>
            <a:r>
              <a:rPr lang="ru-RU" altLang="ru-RU" sz="2000" dirty="0" err="1">
                <a:solidFill>
                  <a:srgbClr val="1E4778"/>
                </a:solidFill>
              </a:rPr>
              <a:t>кл</a:t>
            </a:r>
            <a:r>
              <a:rPr lang="ru-RU" altLang="ru-RU" sz="2000" dirty="0">
                <a:solidFill>
                  <a:srgbClr val="1E4778"/>
                </a:solidFill>
              </a:rPr>
              <a:t>.</a:t>
            </a:r>
          </a:p>
          <a:p>
            <a:endParaRPr lang="ru-RU" altLang="ru-RU" sz="2000" dirty="0">
              <a:solidFill>
                <a:srgbClr val="1E4778"/>
              </a:solidFill>
            </a:endParaRPr>
          </a:p>
          <a:p>
            <a:r>
              <a:rPr lang="ru-RU" altLang="ru-RU" sz="2800" b="1" dirty="0">
                <a:solidFill>
                  <a:srgbClr val="1E4778"/>
                </a:solidFill>
              </a:rPr>
              <a:t>Квалификация:</a:t>
            </a:r>
          </a:p>
          <a:p>
            <a:r>
              <a:rPr lang="ru-RU" sz="2000" dirty="0">
                <a:solidFill>
                  <a:srgbClr val="1E4778"/>
                </a:solidFill>
              </a:rPr>
              <a:t>«Специалист по туризму и</a:t>
            </a:r>
          </a:p>
          <a:p>
            <a:r>
              <a:rPr lang="ru-RU" sz="2000" dirty="0">
                <a:solidFill>
                  <a:srgbClr val="1E4778"/>
                </a:solidFill>
              </a:rPr>
              <a:t> гостеприимству» по виду деятельности</a:t>
            </a:r>
          </a:p>
          <a:p>
            <a:r>
              <a:rPr lang="ru-RU" sz="2000" dirty="0">
                <a:solidFill>
                  <a:srgbClr val="1E4778"/>
                </a:solidFill>
              </a:rPr>
              <a:t>«предоставление гостиничных услуг»</a:t>
            </a:r>
            <a:endParaRPr lang="ru-RU" altLang="ru-RU" sz="2800" dirty="0">
              <a:solidFill>
                <a:srgbClr val="FF0000"/>
              </a:solidFill>
            </a:endParaRPr>
          </a:p>
        </p:txBody>
      </p:sp>
      <p:sp>
        <p:nvSpPr>
          <p:cNvPr id="33799" name="TextBox 17"/>
          <p:cNvSpPr txBox="1">
            <a:spLocks noChangeArrowheads="1"/>
          </p:cNvSpPr>
          <p:nvPr/>
        </p:nvSpPr>
        <p:spPr bwMode="auto">
          <a:xfrm>
            <a:off x="129456" y="116632"/>
            <a:ext cx="8785225" cy="523220"/>
          </a:xfrm>
          <a:prstGeom prst="rect">
            <a:avLst/>
          </a:prstGeom>
          <a:noFill/>
          <a:ln w="9525">
            <a:noFill/>
            <a:miter lim="800000"/>
            <a:headEnd/>
            <a:tailEnd/>
          </a:ln>
        </p:spPr>
        <p:txBody>
          <a:bodyPr>
            <a:spAutoFit/>
          </a:bodyPr>
          <a:lstStyle/>
          <a:p>
            <a:pPr algn="ctr"/>
            <a:r>
              <a:rPr lang="ru-RU" altLang="ru-RU" sz="2800" b="1" dirty="0">
                <a:solidFill>
                  <a:srgbClr val="245590"/>
                </a:solidFill>
              </a:rPr>
              <a:t>43.02.16 Туризм и гостеприимство</a:t>
            </a:r>
          </a:p>
        </p:txBody>
      </p:sp>
      <p:pic>
        <p:nvPicPr>
          <p:cNvPr id="5124" name="Picture 4" descr="https://vuzopedia.ru/storage/app/uploads/public/63b/c18/ef3/63bc18ef3fe2906724634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29455" y="1864278"/>
            <a:ext cx="4183287" cy="2788858"/>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7"/>
          <p:cNvSpPr>
            <a:spLocks noChangeArrowheads="1"/>
          </p:cNvSpPr>
          <p:nvPr/>
        </p:nvSpPr>
        <p:spPr bwMode="auto">
          <a:xfrm>
            <a:off x="5724128" y="5371658"/>
            <a:ext cx="1296144" cy="415498"/>
          </a:xfrm>
          <a:prstGeom prst="rect">
            <a:avLst/>
          </a:prstGeom>
          <a:noFill/>
          <a:ln w="9525">
            <a:noFill/>
            <a:miter lim="800000"/>
            <a:headEnd/>
            <a:tailEnd/>
          </a:ln>
        </p:spPr>
        <p:txBody>
          <a:bodyPr wrap="square">
            <a:spAutoFit/>
          </a:bodyPr>
          <a:lstStyle/>
          <a:p>
            <a:pPr>
              <a:spcBef>
                <a:spcPts val="600"/>
              </a:spcBef>
              <a:defRPr/>
            </a:pPr>
            <a:r>
              <a:rPr lang="ru-RU" sz="2000" b="1" dirty="0">
                <a:solidFill>
                  <a:schemeClr val="accent2"/>
                </a:solidFill>
              </a:rPr>
              <a:t>БЮДЖЕТ</a:t>
            </a:r>
          </a:p>
        </p:txBody>
      </p:sp>
      <p:pic>
        <p:nvPicPr>
          <p:cNvPr id="12" name="Picture 2" descr="D:\диск д\work\КОНКУРСЫ\15-16\Сайт_Радиотехники\КОНКУРС_РАДИОМЕХАНИКИ\ШАПКА_Радиомеханик.jpg">
            <a:extLst>
              <a:ext uri="{FF2B5EF4-FFF2-40B4-BE49-F238E27FC236}">
                <a16:creationId xmlns:a16="http://schemas.microsoft.com/office/drawing/2014/main" id="{7116D8F1-6956-4353-8D0F-2E1DBC63F7F1}"/>
              </a:ext>
            </a:extLst>
          </p:cNvPr>
          <p:cNvPicPr>
            <a:picLocks noChangeAspect="1" noChangeArrowheads="1"/>
          </p:cNvPicPr>
          <p:nvPr/>
        </p:nvPicPr>
        <p:blipFill>
          <a:blip r:embed="rId4" cstate="print"/>
          <a:srcRect/>
          <a:stretch>
            <a:fillRect/>
          </a:stretch>
        </p:blipFill>
        <p:spPr bwMode="auto">
          <a:xfrm>
            <a:off x="-108520" y="620688"/>
            <a:ext cx="9252520" cy="593725"/>
          </a:xfrm>
          <a:prstGeom prst="rect">
            <a:avLst/>
          </a:prstGeom>
          <a:noFill/>
          <a:ln w="9525">
            <a:noFill/>
            <a:miter lim="800000"/>
            <a:headEnd/>
            <a:tailEnd/>
          </a:ln>
          <a:scene3d>
            <a:camera prst="orthographicFront"/>
            <a:lightRig rig="threePt" dir="t"/>
          </a:scene3d>
          <a:sp3d>
            <a:bevelT/>
          </a:sp3d>
        </p:spPr>
      </p:pic>
      <p:grpSp>
        <p:nvGrpSpPr>
          <p:cNvPr id="14" name="Группа 11">
            <a:extLst>
              <a:ext uri="{FF2B5EF4-FFF2-40B4-BE49-F238E27FC236}">
                <a16:creationId xmlns:a16="http://schemas.microsoft.com/office/drawing/2014/main" id="{3B76AFD5-42D1-4D7D-BD0F-F62FFBDBB512}"/>
              </a:ext>
            </a:extLst>
          </p:cNvPr>
          <p:cNvGrpSpPr>
            <a:grpSpLocks/>
          </p:cNvGrpSpPr>
          <p:nvPr/>
        </p:nvGrpSpPr>
        <p:grpSpPr bwMode="auto">
          <a:xfrm>
            <a:off x="-108520" y="6151369"/>
            <a:ext cx="9252520" cy="705669"/>
            <a:chOff x="179512" y="4077071"/>
            <a:chExt cx="6768752" cy="409203"/>
          </a:xfrm>
        </p:grpSpPr>
        <p:pic>
          <p:nvPicPr>
            <p:cNvPr id="15" name="Picture 1" descr="D:\диск д\work\рабочий стол\14 г\шапка сайта\Черновые\ШАПКА3.jpg">
              <a:extLst>
                <a:ext uri="{FF2B5EF4-FFF2-40B4-BE49-F238E27FC236}">
                  <a16:creationId xmlns:a16="http://schemas.microsoft.com/office/drawing/2014/main" id="{C336C883-8FF0-47B0-9524-D7A10C10CBEC}"/>
                </a:ext>
              </a:extLst>
            </p:cNvPr>
            <p:cNvPicPr>
              <a:picLocks noChangeAspect="1" noChangeArrowheads="1"/>
            </p:cNvPicPr>
            <p:nvPr/>
          </p:nvPicPr>
          <p:blipFill>
            <a:blip r:embed="rId5" cstate="print"/>
            <a:srcRect l="21600" t="65108" r="10001" b="-800"/>
            <a:stretch>
              <a:fillRect/>
            </a:stretch>
          </p:blipFill>
          <p:spPr bwMode="auto">
            <a:xfrm>
              <a:off x="179512" y="4077071"/>
              <a:ext cx="6768752" cy="409203"/>
            </a:xfrm>
            <a:prstGeom prst="rect">
              <a:avLst/>
            </a:prstGeom>
            <a:noFill/>
            <a:ln w="9525">
              <a:noFill/>
              <a:miter lim="800000"/>
              <a:headEnd/>
              <a:tailEnd/>
            </a:ln>
          </p:spPr>
        </p:pic>
        <p:pic>
          <p:nvPicPr>
            <p:cNvPr id="16" name="Picture 2" descr="C:\Users\ДюскинаЛП\Desktop\Приемная комиссия\Рисунок7.png">
              <a:extLst>
                <a:ext uri="{FF2B5EF4-FFF2-40B4-BE49-F238E27FC236}">
                  <a16:creationId xmlns:a16="http://schemas.microsoft.com/office/drawing/2014/main" id="{1BB905E6-D3D3-4524-AD72-52F83FC3B219}"/>
                </a:ext>
              </a:extLst>
            </p:cNvPr>
            <p:cNvPicPr>
              <a:picLocks noChangeAspect="1" noChangeArrowheads="1"/>
            </p:cNvPicPr>
            <p:nvPr/>
          </p:nvPicPr>
          <p:blipFill>
            <a:blip r:embed="rId6" cstate="print"/>
            <a:srcRect l="23842" r="25130" b="10358"/>
            <a:stretch>
              <a:fillRect/>
            </a:stretch>
          </p:blipFill>
          <p:spPr bwMode="auto">
            <a:xfrm>
              <a:off x="683568" y="4098801"/>
              <a:ext cx="5616624" cy="360040"/>
            </a:xfrm>
            <a:prstGeom prst="rect">
              <a:avLst/>
            </a:prstGeom>
            <a:noFill/>
            <a:ln w="9525">
              <a:noFill/>
              <a:miter lim="800000"/>
              <a:headEnd/>
              <a:tailEnd/>
            </a:ln>
          </p:spPr>
        </p:pic>
      </p:grpSp>
    </p:spTree>
    <p:extLst>
      <p:ext uri="{BB962C8B-B14F-4D97-AF65-F5344CB8AC3E}">
        <p14:creationId xmlns:p14="http://schemas.microsoft.com/office/powerpoint/2010/main" val="19261911"/>
      </p:ext>
    </p:extLst>
  </p:cSld>
  <p:clrMapOvr>
    <a:masterClrMapping/>
  </p:clrMapOvr>
  <p:transition spd="med" advClick="0" advTm="1807000">
    <p:pull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Прямоугольник 6"/>
          <p:cNvSpPr/>
          <p:nvPr/>
        </p:nvSpPr>
        <p:spPr>
          <a:xfrm>
            <a:off x="-108520" y="0"/>
            <a:ext cx="9252520" cy="6858000"/>
          </a:xfrm>
          <a:prstGeom prst="rect">
            <a:avLst/>
          </a:prstGeom>
          <a:solidFill>
            <a:srgbClr val="E7F0F9"/>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33795" name="Прямоугольник 7"/>
          <p:cNvSpPr>
            <a:spLocks noChangeArrowheads="1"/>
          </p:cNvSpPr>
          <p:nvPr/>
        </p:nvSpPr>
        <p:spPr bwMode="auto">
          <a:xfrm>
            <a:off x="4118694" y="1429326"/>
            <a:ext cx="4895850" cy="3046988"/>
          </a:xfrm>
          <a:prstGeom prst="rect">
            <a:avLst/>
          </a:prstGeom>
          <a:noFill/>
          <a:ln w="9525">
            <a:noFill/>
            <a:miter lim="800000"/>
            <a:headEnd/>
            <a:tailEnd/>
          </a:ln>
        </p:spPr>
        <p:txBody>
          <a:bodyPr>
            <a:spAutoFit/>
          </a:bodyPr>
          <a:lstStyle/>
          <a:p>
            <a:r>
              <a:rPr lang="ru-RU" altLang="ru-RU" sz="2800" b="1" dirty="0">
                <a:solidFill>
                  <a:srgbClr val="1E4778"/>
                </a:solidFill>
              </a:rPr>
              <a:t>Форма обучения:</a:t>
            </a:r>
            <a:r>
              <a:rPr lang="ru-RU" altLang="ru-RU" sz="2800" dirty="0">
                <a:solidFill>
                  <a:srgbClr val="1E4778"/>
                </a:solidFill>
              </a:rPr>
              <a:t> очная</a:t>
            </a:r>
          </a:p>
          <a:p>
            <a:endParaRPr lang="ru-RU" altLang="ru-RU" sz="2800" b="1" dirty="0">
              <a:solidFill>
                <a:srgbClr val="1E4778"/>
              </a:solidFill>
            </a:endParaRPr>
          </a:p>
          <a:p>
            <a:r>
              <a:rPr lang="ru-RU" altLang="ru-RU" sz="2800" b="1" dirty="0">
                <a:solidFill>
                  <a:srgbClr val="1E4778"/>
                </a:solidFill>
              </a:rPr>
              <a:t>Нормативный срок обучения:</a:t>
            </a:r>
            <a:r>
              <a:rPr lang="ru-RU" altLang="ru-RU" sz="2800" dirty="0">
                <a:solidFill>
                  <a:srgbClr val="1E4778"/>
                </a:solidFill>
              </a:rPr>
              <a:t> </a:t>
            </a:r>
            <a:br>
              <a:rPr lang="ru-RU" altLang="ru-RU" sz="2800" dirty="0">
                <a:solidFill>
                  <a:srgbClr val="1E4778"/>
                </a:solidFill>
              </a:rPr>
            </a:br>
            <a:r>
              <a:rPr lang="ru-RU" altLang="ru-RU" sz="2000" u="sng" dirty="0">
                <a:solidFill>
                  <a:srgbClr val="1E4778"/>
                </a:solidFill>
              </a:rPr>
              <a:t>2 г. 10 мес.</a:t>
            </a:r>
            <a:r>
              <a:rPr lang="ru-RU" altLang="ru-RU" sz="2000" dirty="0">
                <a:solidFill>
                  <a:srgbClr val="1E4778"/>
                </a:solidFill>
              </a:rPr>
              <a:t> на базе 9 </a:t>
            </a:r>
            <a:r>
              <a:rPr lang="ru-RU" altLang="ru-RU" sz="2000" dirty="0" err="1">
                <a:solidFill>
                  <a:srgbClr val="1E4778"/>
                </a:solidFill>
              </a:rPr>
              <a:t>кл</a:t>
            </a:r>
            <a:r>
              <a:rPr lang="ru-RU" altLang="ru-RU" sz="2000" dirty="0">
                <a:solidFill>
                  <a:srgbClr val="1E4778"/>
                </a:solidFill>
              </a:rPr>
              <a:t>.</a:t>
            </a:r>
          </a:p>
          <a:p>
            <a:endParaRPr lang="ru-RU" altLang="ru-RU" sz="2000" dirty="0">
              <a:solidFill>
                <a:srgbClr val="1E4778"/>
              </a:solidFill>
            </a:endParaRPr>
          </a:p>
          <a:p>
            <a:r>
              <a:rPr lang="ru-RU" altLang="ru-RU" sz="2800" b="1" dirty="0">
                <a:solidFill>
                  <a:srgbClr val="1E4778"/>
                </a:solidFill>
              </a:rPr>
              <a:t>Квалификация:</a:t>
            </a:r>
          </a:p>
          <a:p>
            <a:r>
              <a:rPr lang="ru-RU" sz="2000" dirty="0">
                <a:solidFill>
                  <a:srgbClr val="1E4778"/>
                </a:solidFill>
              </a:rPr>
              <a:t>«Специалист индустрии красоты» по видам деятельности:</a:t>
            </a:r>
            <a:endParaRPr lang="ru-RU" altLang="ru-RU" sz="2800" dirty="0">
              <a:solidFill>
                <a:srgbClr val="FF0000"/>
              </a:solidFill>
            </a:endParaRPr>
          </a:p>
        </p:txBody>
      </p:sp>
      <p:sp>
        <p:nvSpPr>
          <p:cNvPr id="33799" name="TextBox 17"/>
          <p:cNvSpPr txBox="1">
            <a:spLocks noChangeArrowheads="1"/>
          </p:cNvSpPr>
          <p:nvPr/>
        </p:nvSpPr>
        <p:spPr bwMode="auto">
          <a:xfrm>
            <a:off x="129456" y="116632"/>
            <a:ext cx="8785225" cy="523220"/>
          </a:xfrm>
          <a:prstGeom prst="rect">
            <a:avLst/>
          </a:prstGeom>
          <a:noFill/>
          <a:ln w="9525">
            <a:noFill/>
            <a:miter lim="800000"/>
            <a:headEnd/>
            <a:tailEnd/>
          </a:ln>
        </p:spPr>
        <p:txBody>
          <a:bodyPr>
            <a:spAutoFit/>
          </a:bodyPr>
          <a:lstStyle/>
          <a:p>
            <a:pPr algn="ctr"/>
            <a:r>
              <a:rPr lang="ru-RU" altLang="ru-RU" sz="2800" b="1" dirty="0">
                <a:solidFill>
                  <a:srgbClr val="245590"/>
                </a:solidFill>
              </a:rPr>
              <a:t>43.02.17 Технология индустрии красоты</a:t>
            </a:r>
          </a:p>
        </p:txBody>
      </p:sp>
      <p:pic>
        <p:nvPicPr>
          <p:cNvPr id="6146" name="Picture 2" descr="https://vplate.ru/images/article/orig/2019/11/kak-izmenit-svoj-imidzh-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456" y="1940169"/>
            <a:ext cx="3896846" cy="2310830"/>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7">
            <a:extLst>
              <a:ext uri="{FF2B5EF4-FFF2-40B4-BE49-F238E27FC236}">
                <a16:creationId xmlns:a16="http://schemas.microsoft.com/office/drawing/2014/main" id="{FD10EB26-3091-4D20-80E7-713480A2E9D8}"/>
              </a:ext>
            </a:extLst>
          </p:cNvPr>
          <p:cNvSpPr>
            <a:spLocks noChangeArrowheads="1"/>
          </p:cNvSpPr>
          <p:nvPr/>
        </p:nvSpPr>
        <p:spPr bwMode="auto">
          <a:xfrm>
            <a:off x="4127930" y="4495862"/>
            <a:ext cx="4895850" cy="1754326"/>
          </a:xfrm>
          <a:prstGeom prst="rect">
            <a:avLst/>
          </a:prstGeom>
          <a:noFill/>
          <a:ln w="9525">
            <a:noFill/>
            <a:miter lim="800000"/>
            <a:headEnd/>
            <a:tailEnd/>
          </a:ln>
        </p:spPr>
        <p:txBody>
          <a:bodyPr>
            <a:spAutoFit/>
          </a:bodyPr>
          <a:lstStyle/>
          <a:p>
            <a:pPr marL="342900" indent="-342900">
              <a:buFont typeface="Arial" panose="020B0604020202020204" pitchFamily="34" charset="0"/>
              <a:buChar char="•"/>
            </a:pPr>
            <a:r>
              <a:rPr lang="ru-RU" sz="2000" dirty="0">
                <a:solidFill>
                  <a:srgbClr val="1E4778"/>
                </a:solidFill>
              </a:rPr>
              <a:t>«предоставление косметических услуг»</a:t>
            </a:r>
          </a:p>
          <a:p>
            <a:pPr marL="342900" indent="-342900">
              <a:buFont typeface="Arial" panose="020B0604020202020204" pitchFamily="34" charset="0"/>
              <a:buChar char="•"/>
            </a:pPr>
            <a:r>
              <a:rPr lang="ru-RU" sz="2000" dirty="0">
                <a:solidFill>
                  <a:srgbClr val="1E4778"/>
                </a:solidFill>
              </a:rPr>
              <a:t>«предоставление парикмахерских </a:t>
            </a:r>
          </a:p>
          <a:p>
            <a:r>
              <a:rPr lang="ru-RU" sz="2000" dirty="0">
                <a:solidFill>
                  <a:srgbClr val="1E4778"/>
                </a:solidFill>
              </a:rPr>
              <a:t>       услуг»</a:t>
            </a:r>
          </a:p>
          <a:p>
            <a:pPr marL="342900" indent="-342900">
              <a:buFont typeface="Arial" panose="020B0604020202020204" pitchFamily="34" charset="0"/>
              <a:buChar char="•"/>
            </a:pPr>
            <a:r>
              <a:rPr lang="ru-RU" sz="2000" dirty="0">
                <a:solidFill>
                  <a:srgbClr val="1E4778"/>
                </a:solidFill>
              </a:rPr>
              <a:t>«предоставление </a:t>
            </a:r>
            <a:r>
              <a:rPr lang="ru-RU" sz="2000" dirty="0" err="1">
                <a:solidFill>
                  <a:srgbClr val="1E4778"/>
                </a:solidFill>
              </a:rPr>
              <a:t>визажных</a:t>
            </a:r>
            <a:r>
              <a:rPr lang="ru-RU" sz="2000" dirty="0">
                <a:solidFill>
                  <a:srgbClr val="1E4778"/>
                </a:solidFill>
              </a:rPr>
              <a:t> услуг»</a:t>
            </a:r>
          </a:p>
          <a:p>
            <a:endParaRPr lang="ru-RU" altLang="ru-RU" sz="2800" dirty="0">
              <a:solidFill>
                <a:srgbClr val="FF0000"/>
              </a:solidFill>
            </a:endParaRPr>
          </a:p>
        </p:txBody>
      </p:sp>
      <p:sp>
        <p:nvSpPr>
          <p:cNvPr id="13" name="Прямоугольник 7">
            <a:extLst>
              <a:ext uri="{FF2B5EF4-FFF2-40B4-BE49-F238E27FC236}">
                <a16:creationId xmlns:a16="http://schemas.microsoft.com/office/drawing/2014/main" id="{411854F1-AE11-4618-81AA-111AE0826685}"/>
              </a:ext>
            </a:extLst>
          </p:cNvPr>
          <p:cNvSpPr>
            <a:spLocks noChangeArrowheads="1"/>
          </p:cNvSpPr>
          <p:nvPr/>
        </p:nvSpPr>
        <p:spPr bwMode="auto">
          <a:xfrm>
            <a:off x="2715791" y="5379352"/>
            <a:ext cx="1656184" cy="400110"/>
          </a:xfrm>
          <a:prstGeom prst="rect">
            <a:avLst/>
          </a:prstGeom>
          <a:noFill/>
          <a:ln w="9525">
            <a:noFill/>
            <a:miter lim="800000"/>
            <a:headEnd/>
            <a:tailEnd/>
          </a:ln>
        </p:spPr>
        <p:txBody>
          <a:bodyPr wrap="square">
            <a:spAutoFit/>
          </a:bodyPr>
          <a:lstStyle/>
          <a:p>
            <a:pPr>
              <a:spcBef>
                <a:spcPts val="600"/>
              </a:spcBef>
              <a:defRPr/>
            </a:pPr>
            <a:r>
              <a:rPr lang="ru-RU" sz="2000" b="1" dirty="0">
                <a:solidFill>
                  <a:schemeClr val="accent2"/>
                </a:solidFill>
              </a:rPr>
              <a:t>ВНЕБЮДЖЕТ</a:t>
            </a:r>
          </a:p>
        </p:txBody>
      </p:sp>
      <p:sp>
        <p:nvSpPr>
          <p:cNvPr id="14" name="Прямоугольник 7">
            <a:extLst>
              <a:ext uri="{FF2B5EF4-FFF2-40B4-BE49-F238E27FC236}">
                <a16:creationId xmlns:a16="http://schemas.microsoft.com/office/drawing/2014/main" id="{AF41C908-27A0-4342-955B-9B5500CE38AA}"/>
              </a:ext>
            </a:extLst>
          </p:cNvPr>
          <p:cNvSpPr>
            <a:spLocks noChangeArrowheads="1"/>
          </p:cNvSpPr>
          <p:nvPr/>
        </p:nvSpPr>
        <p:spPr bwMode="auto">
          <a:xfrm>
            <a:off x="2699792" y="4819582"/>
            <a:ext cx="1224136" cy="415498"/>
          </a:xfrm>
          <a:prstGeom prst="rect">
            <a:avLst/>
          </a:prstGeom>
          <a:noFill/>
          <a:ln w="9525">
            <a:noFill/>
            <a:miter lim="800000"/>
            <a:headEnd/>
            <a:tailEnd/>
          </a:ln>
        </p:spPr>
        <p:txBody>
          <a:bodyPr wrap="square">
            <a:spAutoFit/>
          </a:bodyPr>
          <a:lstStyle/>
          <a:p>
            <a:pPr>
              <a:spcBef>
                <a:spcPts val="600"/>
              </a:spcBef>
              <a:defRPr/>
            </a:pPr>
            <a:r>
              <a:rPr lang="ru-RU" sz="2000" b="1" dirty="0">
                <a:solidFill>
                  <a:schemeClr val="accent2"/>
                </a:solidFill>
              </a:rPr>
              <a:t>БЮДЖЕТ</a:t>
            </a:r>
          </a:p>
        </p:txBody>
      </p:sp>
      <p:sp>
        <p:nvSpPr>
          <p:cNvPr id="15" name="Прямоугольник 7">
            <a:extLst>
              <a:ext uri="{FF2B5EF4-FFF2-40B4-BE49-F238E27FC236}">
                <a16:creationId xmlns:a16="http://schemas.microsoft.com/office/drawing/2014/main" id="{F77BE1AE-7D92-4CA6-BFEB-D4C35956C91F}"/>
              </a:ext>
            </a:extLst>
          </p:cNvPr>
          <p:cNvSpPr>
            <a:spLocks noChangeArrowheads="1"/>
          </p:cNvSpPr>
          <p:nvPr/>
        </p:nvSpPr>
        <p:spPr bwMode="auto">
          <a:xfrm>
            <a:off x="2699792" y="4520992"/>
            <a:ext cx="1224136" cy="415498"/>
          </a:xfrm>
          <a:prstGeom prst="rect">
            <a:avLst/>
          </a:prstGeom>
          <a:noFill/>
          <a:ln w="9525">
            <a:noFill/>
            <a:miter lim="800000"/>
            <a:headEnd/>
            <a:tailEnd/>
          </a:ln>
        </p:spPr>
        <p:txBody>
          <a:bodyPr wrap="square">
            <a:spAutoFit/>
          </a:bodyPr>
          <a:lstStyle/>
          <a:p>
            <a:pPr>
              <a:spcBef>
                <a:spcPts val="600"/>
              </a:spcBef>
              <a:defRPr/>
            </a:pPr>
            <a:r>
              <a:rPr lang="ru-RU" sz="2000" b="1" dirty="0">
                <a:solidFill>
                  <a:schemeClr val="accent2"/>
                </a:solidFill>
              </a:rPr>
              <a:t>БЮДЖЕТ</a:t>
            </a:r>
          </a:p>
        </p:txBody>
      </p:sp>
      <p:pic>
        <p:nvPicPr>
          <p:cNvPr id="16" name="Picture 2" descr="D:\диск д\work\КОНКУРСЫ\15-16\Сайт_Радиотехники\КОНКУРС_РАДИОМЕХАНИКИ\ШАПКА_Радиомеханик.jpg">
            <a:extLst>
              <a:ext uri="{FF2B5EF4-FFF2-40B4-BE49-F238E27FC236}">
                <a16:creationId xmlns:a16="http://schemas.microsoft.com/office/drawing/2014/main" id="{3485B5ED-27B9-4DFC-90DC-926B1E566B0A}"/>
              </a:ext>
            </a:extLst>
          </p:cNvPr>
          <p:cNvPicPr>
            <a:picLocks noChangeAspect="1" noChangeArrowheads="1"/>
          </p:cNvPicPr>
          <p:nvPr/>
        </p:nvPicPr>
        <p:blipFill>
          <a:blip r:embed="rId4" cstate="print"/>
          <a:srcRect/>
          <a:stretch>
            <a:fillRect/>
          </a:stretch>
        </p:blipFill>
        <p:spPr bwMode="auto">
          <a:xfrm>
            <a:off x="-108520" y="620688"/>
            <a:ext cx="9252520" cy="593725"/>
          </a:xfrm>
          <a:prstGeom prst="rect">
            <a:avLst/>
          </a:prstGeom>
          <a:noFill/>
          <a:ln w="9525">
            <a:noFill/>
            <a:miter lim="800000"/>
            <a:headEnd/>
            <a:tailEnd/>
          </a:ln>
          <a:scene3d>
            <a:camera prst="orthographicFront"/>
            <a:lightRig rig="threePt" dir="t"/>
          </a:scene3d>
          <a:sp3d>
            <a:bevelT/>
          </a:sp3d>
        </p:spPr>
      </p:pic>
      <p:grpSp>
        <p:nvGrpSpPr>
          <p:cNvPr id="17" name="Группа 11">
            <a:extLst>
              <a:ext uri="{FF2B5EF4-FFF2-40B4-BE49-F238E27FC236}">
                <a16:creationId xmlns:a16="http://schemas.microsoft.com/office/drawing/2014/main" id="{1F9AC8C5-3E12-4D04-AE3F-A43FD81631C2}"/>
              </a:ext>
            </a:extLst>
          </p:cNvPr>
          <p:cNvGrpSpPr>
            <a:grpSpLocks/>
          </p:cNvGrpSpPr>
          <p:nvPr/>
        </p:nvGrpSpPr>
        <p:grpSpPr bwMode="auto">
          <a:xfrm>
            <a:off x="-108520" y="6151369"/>
            <a:ext cx="9252520" cy="705669"/>
            <a:chOff x="179512" y="4077071"/>
            <a:chExt cx="6768752" cy="409203"/>
          </a:xfrm>
        </p:grpSpPr>
        <p:pic>
          <p:nvPicPr>
            <p:cNvPr id="18" name="Picture 1" descr="D:\диск д\work\рабочий стол\14 г\шапка сайта\Черновые\ШАПКА3.jpg">
              <a:extLst>
                <a:ext uri="{FF2B5EF4-FFF2-40B4-BE49-F238E27FC236}">
                  <a16:creationId xmlns:a16="http://schemas.microsoft.com/office/drawing/2014/main" id="{4FA2AC3E-27F2-45ED-9AD9-CD49AC3128F0}"/>
                </a:ext>
              </a:extLst>
            </p:cNvPr>
            <p:cNvPicPr>
              <a:picLocks noChangeAspect="1" noChangeArrowheads="1"/>
            </p:cNvPicPr>
            <p:nvPr/>
          </p:nvPicPr>
          <p:blipFill>
            <a:blip r:embed="rId5" cstate="print"/>
            <a:srcRect l="21600" t="65108" r="10001" b="-800"/>
            <a:stretch>
              <a:fillRect/>
            </a:stretch>
          </p:blipFill>
          <p:spPr bwMode="auto">
            <a:xfrm>
              <a:off x="179512" y="4077071"/>
              <a:ext cx="6768752" cy="409203"/>
            </a:xfrm>
            <a:prstGeom prst="rect">
              <a:avLst/>
            </a:prstGeom>
            <a:noFill/>
            <a:ln w="9525">
              <a:noFill/>
              <a:miter lim="800000"/>
              <a:headEnd/>
              <a:tailEnd/>
            </a:ln>
          </p:spPr>
        </p:pic>
        <p:pic>
          <p:nvPicPr>
            <p:cNvPr id="19" name="Picture 2" descr="C:\Users\ДюскинаЛП\Desktop\Приемная комиссия\Рисунок7.png">
              <a:extLst>
                <a:ext uri="{FF2B5EF4-FFF2-40B4-BE49-F238E27FC236}">
                  <a16:creationId xmlns:a16="http://schemas.microsoft.com/office/drawing/2014/main" id="{F1CC70D4-D110-4EEA-8944-1F57F4055A90}"/>
                </a:ext>
              </a:extLst>
            </p:cNvPr>
            <p:cNvPicPr>
              <a:picLocks noChangeAspect="1" noChangeArrowheads="1"/>
            </p:cNvPicPr>
            <p:nvPr/>
          </p:nvPicPr>
          <p:blipFill>
            <a:blip r:embed="rId6" cstate="print"/>
            <a:srcRect l="23842" r="25130" b="10358"/>
            <a:stretch>
              <a:fillRect/>
            </a:stretch>
          </p:blipFill>
          <p:spPr bwMode="auto">
            <a:xfrm>
              <a:off x="683568" y="4098801"/>
              <a:ext cx="5616624" cy="360040"/>
            </a:xfrm>
            <a:prstGeom prst="rect">
              <a:avLst/>
            </a:prstGeom>
            <a:noFill/>
            <a:ln w="9525">
              <a:noFill/>
              <a:miter lim="800000"/>
              <a:headEnd/>
              <a:tailEnd/>
            </a:ln>
          </p:spPr>
        </p:pic>
      </p:grpSp>
    </p:spTree>
    <p:extLst>
      <p:ext uri="{BB962C8B-B14F-4D97-AF65-F5344CB8AC3E}">
        <p14:creationId xmlns:p14="http://schemas.microsoft.com/office/powerpoint/2010/main" val="947787661"/>
      </p:ext>
    </p:extLst>
  </p:cSld>
  <p:clrMapOvr>
    <a:masterClrMapping/>
  </p:clrMapOvr>
  <p:transition spd="med" advClick="0" advTm="1807000">
    <p:pull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Прямоугольник 6"/>
          <p:cNvSpPr/>
          <p:nvPr/>
        </p:nvSpPr>
        <p:spPr>
          <a:xfrm>
            <a:off x="-108520" y="0"/>
            <a:ext cx="9252520" cy="6858000"/>
          </a:xfrm>
          <a:prstGeom prst="rect">
            <a:avLst/>
          </a:prstGeom>
          <a:solidFill>
            <a:srgbClr val="E7F0F9"/>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0723" name="Прямоугольник 7"/>
          <p:cNvSpPr>
            <a:spLocks noChangeArrowheads="1"/>
          </p:cNvSpPr>
          <p:nvPr/>
        </p:nvSpPr>
        <p:spPr bwMode="auto">
          <a:xfrm>
            <a:off x="4237038" y="1773238"/>
            <a:ext cx="4895850" cy="2862322"/>
          </a:xfrm>
          <a:prstGeom prst="rect">
            <a:avLst/>
          </a:prstGeom>
          <a:noFill/>
          <a:ln w="9525">
            <a:noFill/>
            <a:miter lim="800000"/>
            <a:headEnd/>
            <a:tailEnd/>
          </a:ln>
        </p:spPr>
        <p:txBody>
          <a:bodyPr>
            <a:spAutoFit/>
          </a:bodyPr>
          <a:lstStyle/>
          <a:p>
            <a:pPr>
              <a:spcBef>
                <a:spcPts val="2400"/>
              </a:spcBef>
            </a:pPr>
            <a:r>
              <a:rPr lang="ru-RU" altLang="ru-RU" sz="2800" b="1" dirty="0">
                <a:solidFill>
                  <a:srgbClr val="1E4778"/>
                </a:solidFill>
              </a:rPr>
              <a:t>Форма обучения:</a:t>
            </a:r>
            <a:r>
              <a:rPr lang="ru-RU" altLang="ru-RU" sz="2800" dirty="0">
                <a:solidFill>
                  <a:srgbClr val="1E4778"/>
                </a:solidFill>
              </a:rPr>
              <a:t> очная</a:t>
            </a:r>
          </a:p>
          <a:p>
            <a:pPr>
              <a:spcBef>
                <a:spcPts val="2400"/>
              </a:spcBef>
            </a:pPr>
            <a:r>
              <a:rPr lang="ru-RU" altLang="ru-RU" sz="2800" b="1" dirty="0">
                <a:solidFill>
                  <a:srgbClr val="1E4778"/>
                </a:solidFill>
              </a:rPr>
              <a:t>Нормативный срок обучения:</a:t>
            </a:r>
            <a:r>
              <a:rPr lang="ru-RU" altLang="ru-RU" sz="2800" dirty="0">
                <a:solidFill>
                  <a:srgbClr val="1E4778"/>
                </a:solidFill>
              </a:rPr>
              <a:t> </a:t>
            </a:r>
            <a:br>
              <a:rPr lang="ru-RU" altLang="ru-RU" sz="2800" dirty="0">
                <a:solidFill>
                  <a:srgbClr val="1E4778"/>
                </a:solidFill>
              </a:rPr>
            </a:br>
            <a:r>
              <a:rPr lang="ru-RU" altLang="ru-RU" sz="2800" u="sng" dirty="0" smtClean="0">
                <a:solidFill>
                  <a:srgbClr val="1E4778"/>
                </a:solidFill>
              </a:rPr>
              <a:t>2 г</a:t>
            </a:r>
            <a:r>
              <a:rPr lang="ru-RU" altLang="ru-RU" sz="2800" u="sng" dirty="0">
                <a:solidFill>
                  <a:srgbClr val="1E4778"/>
                </a:solidFill>
              </a:rPr>
              <a:t>. 10 мес.</a:t>
            </a:r>
            <a:r>
              <a:rPr lang="ru-RU" altLang="ru-RU" sz="2800" dirty="0">
                <a:solidFill>
                  <a:srgbClr val="1E4778"/>
                </a:solidFill>
              </a:rPr>
              <a:t> на базе 9 </a:t>
            </a:r>
            <a:r>
              <a:rPr lang="ru-RU" altLang="ru-RU" sz="2800" dirty="0" err="1">
                <a:solidFill>
                  <a:srgbClr val="1E4778"/>
                </a:solidFill>
              </a:rPr>
              <a:t>кл</a:t>
            </a:r>
            <a:r>
              <a:rPr lang="ru-RU" altLang="ru-RU" sz="2800" dirty="0">
                <a:solidFill>
                  <a:srgbClr val="1E4778"/>
                </a:solidFill>
              </a:rPr>
              <a:t>.</a:t>
            </a:r>
          </a:p>
          <a:p>
            <a:pPr>
              <a:spcBef>
                <a:spcPts val="2400"/>
              </a:spcBef>
            </a:pPr>
            <a:r>
              <a:rPr lang="ru-RU" altLang="ru-RU" sz="2800" b="1" dirty="0">
                <a:solidFill>
                  <a:srgbClr val="1E4778"/>
                </a:solidFill>
              </a:rPr>
              <a:t>Квалификация:</a:t>
            </a:r>
            <a:r>
              <a:rPr lang="ru-RU" altLang="ru-RU" sz="2800" dirty="0">
                <a:solidFill>
                  <a:srgbClr val="1E4778"/>
                </a:solidFill>
              </a:rPr>
              <a:t> </a:t>
            </a:r>
            <a:br>
              <a:rPr lang="ru-RU" altLang="ru-RU" sz="2800" dirty="0">
                <a:solidFill>
                  <a:srgbClr val="1E4778"/>
                </a:solidFill>
              </a:rPr>
            </a:br>
            <a:r>
              <a:rPr lang="ru-RU" altLang="ru-RU" sz="2800" dirty="0">
                <a:solidFill>
                  <a:srgbClr val="1E4778"/>
                </a:solidFill>
              </a:rPr>
              <a:t>«Графический дизайнер»</a:t>
            </a:r>
            <a:endParaRPr lang="ru-RU" altLang="ru-RU" sz="2800" dirty="0">
              <a:solidFill>
                <a:srgbClr val="FF0000"/>
              </a:solidFill>
            </a:endParaRPr>
          </a:p>
        </p:txBody>
      </p:sp>
      <p:sp>
        <p:nvSpPr>
          <p:cNvPr id="30727" name="TextBox 17"/>
          <p:cNvSpPr txBox="1">
            <a:spLocks noChangeArrowheads="1"/>
          </p:cNvSpPr>
          <p:nvPr/>
        </p:nvSpPr>
        <p:spPr bwMode="auto">
          <a:xfrm>
            <a:off x="179388" y="44624"/>
            <a:ext cx="8785225" cy="584775"/>
          </a:xfrm>
          <a:prstGeom prst="rect">
            <a:avLst/>
          </a:prstGeom>
          <a:noFill/>
          <a:ln w="9525">
            <a:noFill/>
            <a:miter lim="800000"/>
            <a:headEnd/>
            <a:tailEnd/>
          </a:ln>
        </p:spPr>
        <p:txBody>
          <a:bodyPr>
            <a:spAutoFit/>
          </a:bodyPr>
          <a:lstStyle/>
          <a:p>
            <a:pPr algn="ctr"/>
            <a:r>
              <a:rPr lang="ru-RU" altLang="ru-RU" sz="3200" b="1" dirty="0">
                <a:solidFill>
                  <a:srgbClr val="245590"/>
                </a:solidFill>
              </a:rPr>
              <a:t>54.01.20 Графический дизайнер</a:t>
            </a:r>
          </a:p>
        </p:txBody>
      </p:sp>
      <p:pic>
        <p:nvPicPr>
          <p:cNvPr id="30729" name="Picture 2" descr="Похожее изображение"/>
          <p:cNvPicPr>
            <a:picLocks noChangeAspect="1" noChangeArrowheads="1"/>
          </p:cNvPicPr>
          <p:nvPr/>
        </p:nvPicPr>
        <p:blipFill>
          <a:blip r:embed="rId3" cstate="print"/>
          <a:srcRect/>
          <a:stretch>
            <a:fillRect/>
          </a:stretch>
        </p:blipFill>
        <p:spPr bwMode="auto">
          <a:xfrm>
            <a:off x="179388" y="2060575"/>
            <a:ext cx="4024312" cy="2592388"/>
          </a:xfrm>
          <a:prstGeom prst="rect">
            <a:avLst/>
          </a:prstGeom>
          <a:noFill/>
          <a:ln w="9525">
            <a:noFill/>
            <a:miter lim="800000"/>
            <a:headEnd/>
            <a:tailEnd/>
          </a:ln>
        </p:spPr>
      </p:pic>
      <p:sp>
        <p:nvSpPr>
          <p:cNvPr id="12" name="Прямоугольник 7"/>
          <p:cNvSpPr>
            <a:spLocks noChangeArrowheads="1"/>
          </p:cNvSpPr>
          <p:nvPr/>
        </p:nvSpPr>
        <p:spPr bwMode="auto">
          <a:xfrm>
            <a:off x="5148064" y="4761126"/>
            <a:ext cx="2880320" cy="415498"/>
          </a:xfrm>
          <a:prstGeom prst="rect">
            <a:avLst/>
          </a:prstGeom>
          <a:noFill/>
          <a:ln w="9525">
            <a:noFill/>
            <a:miter lim="800000"/>
            <a:headEnd/>
            <a:tailEnd/>
          </a:ln>
        </p:spPr>
        <p:txBody>
          <a:bodyPr wrap="square">
            <a:spAutoFit/>
          </a:bodyPr>
          <a:lstStyle/>
          <a:p>
            <a:pPr>
              <a:spcBef>
                <a:spcPts val="600"/>
              </a:spcBef>
              <a:defRPr/>
            </a:pPr>
            <a:r>
              <a:rPr lang="ru-RU" sz="2000" b="1" dirty="0">
                <a:solidFill>
                  <a:schemeClr val="accent2"/>
                </a:solidFill>
              </a:rPr>
              <a:t>БЮДЖЕТ/ВНЕБЮДЖЕТ</a:t>
            </a:r>
          </a:p>
        </p:txBody>
      </p:sp>
      <p:pic>
        <p:nvPicPr>
          <p:cNvPr id="13" name="Picture 2" descr="D:\диск д\work\КОНКУРСЫ\15-16\Сайт_Радиотехники\КОНКУРС_РАДИОМЕХАНИКИ\ШАПКА_Радиомеханик.jpg">
            <a:extLst>
              <a:ext uri="{FF2B5EF4-FFF2-40B4-BE49-F238E27FC236}">
                <a16:creationId xmlns:a16="http://schemas.microsoft.com/office/drawing/2014/main" id="{2D27F43E-4B23-42BC-BC3B-F008779177F5}"/>
              </a:ext>
            </a:extLst>
          </p:cNvPr>
          <p:cNvPicPr>
            <a:picLocks noChangeAspect="1" noChangeArrowheads="1"/>
          </p:cNvPicPr>
          <p:nvPr/>
        </p:nvPicPr>
        <p:blipFill>
          <a:blip r:embed="rId4" cstate="print"/>
          <a:srcRect/>
          <a:stretch>
            <a:fillRect/>
          </a:stretch>
        </p:blipFill>
        <p:spPr bwMode="auto">
          <a:xfrm>
            <a:off x="-108520" y="620688"/>
            <a:ext cx="9252520" cy="593725"/>
          </a:xfrm>
          <a:prstGeom prst="rect">
            <a:avLst/>
          </a:prstGeom>
          <a:noFill/>
          <a:ln w="9525">
            <a:noFill/>
            <a:miter lim="800000"/>
            <a:headEnd/>
            <a:tailEnd/>
          </a:ln>
          <a:scene3d>
            <a:camera prst="orthographicFront"/>
            <a:lightRig rig="threePt" dir="t"/>
          </a:scene3d>
          <a:sp3d>
            <a:bevelT/>
          </a:sp3d>
        </p:spPr>
      </p:pic>
      <p:grpSp>
        <p:nvGrpSpPr>
          <p:cNvPr id="14" name="Группа 11">
            <a:extLst>
              <a:ext uri="{FF2B5EF4-FFF2-40B4-BE49-F238E27FC236}">
                <a16:creationId xmlns:a16="http://schemas.microsoft.com/office/drawing/2014/main" id="{FCBB5DE0-5F41-4F17-9861-6E9F2C7FE506}"/>
              </a:ext>
            </a:extLst>
          </p:cNvPr>
          <p:cNvGrpSpPr>
            <a:grpSpLocks/>
          </p:cNvGrpSpPr>
          <p:nvPr/>
        </p:nvGrpSpPr>
        <p:grpSpPr bwMode="auto">
          <a:xfrm>
            <a:off x="-108520" y="6151369"/>
            <a:ext cx="9252520" cy="705669"/>
            <a:chOff x="179512" y="4077071"/>
            <a:chExt cx="6768752" cy="409203"/>
          </a:xfrm>
        </p:grpSpPr>
        <p:pic>
          <p:nvPicPr>
            <p:cNvPr id="15" name="Picture 1" descr="D:\диск д\work\рабочий стол\14 г\шапка сайта\Черновые\ШАПКА3.jpg">
              <a:extLst>
                <a:ext uri="{FF2B5EF4-FFF2-40B4-BE49-F238E27FC236}">
                  <a16:creationId xmlns:a16="http://schemas.microsoft.com/office/drawing/2014/main" id="{A0E6B0B9-E957-48EC-B8D8-86601408E0DB}"/>
                </a:ext>
              </a:extLst>
            </p:cNvPr>
            <p:cNvPicPr>
              <a:picLocks noChangeAspect="1" noChangeArrowheads="1"/>
            </p:cNvPicPr>
            <p:nvPr/>
          </p:nvPicPr>
          <p:blipFill>
            <a:blip r:embed="rId5" cstate="print"/>
            <a:srcRect l="21600" t="65108" r="10001" b="-800"/>
            <a:stretch>
              <a:fillRect/>
            </a:stretch>
          </p:blipFill>
          <p:spPr bwMode="auto">
            <a:xfrm>
              <a:off x="179512" y="4077071"/>
              <a:ext cx="6768752" cy="409203"/>
            </a:xfrm>
            <a:prstGeom prst="rect">
              <a:avLst/>
            </a:prstGeom>
            <a:noFill/>
            <a:ln w="9525">
              <a:noFill/>
              <a:miter lim="800000"/>
              <a:headEnd/>
              <a:tailEnd/>
            </a:ln>
          </p:spPr>
        </p:pic>
        <p:pic>
          <p:nvPicPr>
            <p:cNvPr id="16" name="Picture 2" descr="C:\Users\ДюскинаЛП\Desktop\Приемная комиссия\Рисунок7.png">
              <a:extLst>
                <a:ext uri="{FF2B5EF4-FFF2-40B4-BE49-F238E27FC236}">
                  <a16:creationId xmlns:a16="http://schemas.microsoft.com/office/drawing/2014/main" id="{75A74427-4B7C-4ED7-9ACF-52C01C668F96}"/>
                </a:ext>
              </a:extLst>
            </p:cNvPr>
            <p:cNvPicPr>
              <a:picLocks noChangeAspect="1" noChangeArrowheads="1"/>
            </p:cNvPicPr>
            <p:nvPr/>
          </p:nvPicPr>
          <p:blipFill>
            <a:blip r:embed="rId6" cstate="print"/>
            <a:srcRect l="23842" r="25130" b="10358"/>
            <a:stretch>
              <a:fillRect/>
            </a:stretch>
          </p:blipFill>
          <p:spPr bwMode="auto">
            <a:xfrm>
              <a:off x="683568" y="4098801"/>
              <a:ext cx="5616624" cy="360040"/>
            </a:xfrm>
            <a:prstGeom prst="rect">
              <a:avLst/>
            </a:prstGeom>
            <a:noFill/>
            <a:ln w="9525">
              <a:noFill/>
              <a:miter lim="800000"/>
              <a:headEnd/>
              <a:tailEnd/>
            </a:ln>
          </p:spPr>
        </p:pic>
      </p:grpSp>
    </p:spTree>
    <p:extLst>
      <p:ext uri="{BB962C8B-B14F-4D97-AF65-F5344CB8AC3E}">
        <p14:creationId xmlns:p14="http://schemas.microsoft.com/office/powerpoint/2010/main" val="212505515"/>
      </p:ext>
    </p:extLst>
  </p:cSld>
  <p:clrMapOvr>
    <a:masterClrMapping/>
  </p:clrMapOvr>
  <p:transition spd="med" advClick="0" advTm="1807000">
    <p:split dir="in"/>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Прямоугольник 6"/>
          <p:cNvSpPr/>
          <p:nvPr/>
        </p:nvSpPr>
        <p:spPr>
          <a:xfrm>
            <a:off x="-108520" y="0"/>
            <a:ext cx="9252520" cy="6858000"/>
          </a:xfrm>
          <a:prstGeom prst="rect">
            <a:avLst/>
          </a:prstGeom>
          <a:solidFill>
            <a:srgbClr val="E7F0F9"/>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0723" name="Прямоугольник 7"/>
          <p:cNvSpPr>
            <a:spLocks noChangeArrowheads="1"/>
          </p:cNvSpPr>
          <p:nvPr/>
        </p:nvSpPr>
        <p:spPr bwMode="auto">
          <a:xfrm>
            <a:off x="4237038" y="1773238"/>
            <a:ext cx="4895850" cy="2862322"/>
          </a:xfrm>
          <a:prstGeom prst="rect">
            <a:avLst/>
          </a:prstGeom>
          <a:noFill/>
          <a:ln w="9525">
            <a:noFill/>
            <a:miter lim="800000"/>
            <a:headEnd/>
            <a:tailEnd/>
          </a:ln>
        </p:spPr>
        <p:txBody>
          <a:bodyPr>
            <a:spAutoFit/>
          </a:bodyPr>
          <a:lstStyle/>
          <a:p>
            <a:pPr>
              <a:spcBef>
                <a:spcPts val="2400"/>
              </a:spcBef>
            </a:pPr>
            <a:r>
              <a:rPr lang="ru-RU" altLang="ru-RU" sz="2800" b="1" dirty="0">
                <a:solidFill>
                  <a:srgbClr val="1E4778"/>
                </a:solidFill>
              </a:rPr>
              <a:t>Форма обучения:</a:t>
            </a:r>
            <a:r>
              <a:rPr lang="ru-RU" altLang="ru-RU" sz="2800" dirty="0">
                <a:solidFill>
                  <a:srgbClr val="1E4778"/>
                </a:solidFill>
              </a:rPr>
              <a:t> очная</a:t>
            </a:r>
          </a:p>
          <a:p>
            <a:pPr>
              <a:spcBef>
                <a:spcPts val="2400"/>
              </a:spcBef>
            </a:pPr>
            <a:r>
              <a:rPr lang="ru-RU" altLang="ru-RU" sz="2800" b="1" dirty="0">
                <a:solidFill>
                  <a:srgbClr val="1E4778"/>
                </a:solidFill>
              </a:rPr>
              <a:t>Нормативный срок обучения:</a:t>
            </a:r>
            <a:r>
              <a:rPr lang="ru-RU" altLang="ru-RU" sz="2800" dirty="0">
                <a:solidFill>
                  <a:srgbClr val="1E4778"/>
                </a:solidFill>
              </a:rPr>
              <a:t> </a:t>
            </a:r>
            <a:br>
              <a:rPr lang="ru-RU" altLang="ru-RU" sz="2800" dirty="0">
                <a:solidFill>
                  <a:srgbClr val="1E4778"/>
                </a:solidFill>
              </a:rPr>
            </a:br>
            <a:r>
              <a:rPr lang="ru-RU" altLang="ru-RU" sz="2800" u="sng" dirty="0">
                <a:solidFill>
                  <a:srgbClr val="1E4778"/>
                </a:solidFill>
              </a:rPr>
              <a:t>3 г. 10 мес.</a:t>
            </a:r>
            <a:r>
              <a:rPr lang="ru-RU" altLang="ru-RU" sz="2800" dirty="0">
                <a:solidFill>
                  <a:srgbClr val="1E4778"/>
                </a:solidFill>
              </a:rPr>
              <a:t> на базе 9 </a:t>
            </a:r>
            <a:r>
              <a:rPr lang="ru-RU" altLang="ru-RU" sz="2800" dirty="0" err="1">
                <a:solidFill>
                  <a:srgbClr val="1E4778"/>
                </a:solidFill>
              </a:rPr>
              <a:t>кл</a:t>
            </a:r>
            <a:r>
              <a:rPr lang="ru-RU" altLang="ru-RU" sz="2800" dirty="0">
                <a:solidFill>
                  <a:srgbClr val="1E4778"/>
                </a:solidFill>
              </a:rPr>
              <a:t>.</a:t>
            </a:r>
          </a:p>
          <a:p>
            <a:pPr>
              <a:spcBef>
                <a:spcPts val="2400"/>
              </a:spcBef>
            </a:pPr>
            <a:r>
              <a:rPr lang="ru-RU" altLang="ru-RU" sz="2800" b="1" dirty="0">
                <a:solidFill>
                  <a:srgbClr val="1E4778"/>
                </a:solidFill>
              </a:rPr>
              <a:t>Квалификация:</a:t>
            </a:r>
            <a:r>
              <a:rPr lang="ru-RU" altLang="ru-RU" sz="2800" dirty="0">
                <a:solidFill>
                  <a:srgbClr val="1E4778"/>
                </a:solidFill>
              </a:rPr>
              <a:t> </a:t>
            </a:r>
            <a:br>
              <a:rPr lang="ru-RU" altLang="ru-RU" sz="2800" dirty="0">
                <a:solidFill>
                  <a:srgbClr val="1E4778"/>
                </a:solidFill>
              </a:rPr>
            </a:br>
            <a:r>
              <a:rPr lang="ru-RU" altLang="ru-RU" sz="2800" dirty="0">
                <a:solidFill>
                  <a:srgbClr val="1E4778"/>
                </a:solidFill>
              </a:rPr>
              <a:t>«Дизайнер»</a:t>
            </a:r>
            <a:endParaRPr lang="ru-RU" altLang="ru-RU" sz="2800" dirty="0">
              <a:solidFill>
                <a:srgbClr val="FF0000"/>
              </a:solidFill>
            </a:endParaRPr>
          </a:p>
        </p:txBody>
      </p:sp>
      <p:sp>
        <p:nvSpPr>
          <p:cNvPr id="30727" name="TextBox 17"/>
          <p:cNvSpPr txBox="1">
            <a:spLocks noChangeArrowheads="1"/>
          </p:cNvSpPr>
          <p:nvPr/>
        </p:nvSpPr>
        <p:spPr bwMode="auto">
          <a:xfrm>
            <a:off x="179388" y="44624"/>
            <a:ext cx="8785225" cy="584775"/>
          </a:xfrm>
          <a:prstGeom prst="rect">
            <a:avLst/>
          </a:prstGeom>
          <a:noFill/>
          <a:ln w="9525">
            <a:noFill/>
            <a:miter lim="800000"/>
            <a:headEnd/>
            <a:tailEnd/>
          </a:ln>
        </p:spPr>
        <p:txBody>
          <a:bodyPr>
            <a:spAutoFit/>
          </a:bodyPr>
          <a:lstStyle/>
          <a:p>
            <a:pPr algn="ctr"/>
            <a:r>
              <a:rPr lang="ru-RU" altLang="ru-RU" sz="3200" b="1" dirty="0">
                <a:solidFill>
                  <a:srgbClr val="245590"/>
                </a:solidFill>
              </a:rPr>
              <a:t>54.02.01 Дизайн (по отраслям)</a:t>
            </a:r>
          </a:p>
        </p:txBody>
      </p:sp>
      <p:sp>
        <p:nvSpPr>
          <p:cNvPr id="12" name="Прямоугольник 7"/>
          <p:cNvSpPr>
            <a:spLocks noChangeArrowheads="1"/>
          </p:cNvSpPr>
          <p:nvPr/>
        </p:nvSpPr>
        <p:spPr bwMode="auto">
          <a:xfrm>
            <a:off x="5796136" y="4761126"/>
            <a:ext cx="1440160" cy="415498"/>
          </a:xfrm>
          <a:prstGeom prst="rect">
            <a:avLst/>
          </a:prstGeom>
          <a:noFill/>
          <a:ln w="9525">
            <a:noFill/>
            <a:miter lim="800000"/>
            <a:headEnd/>
            <a:tailEnd/>
          </a:ln>
        </p:spPr>
        <p:txBody>
          <a:bodyPr wrap="square">
            <a:spAutoFit/>
          </a:bodyPr>
          <a:lstStyle/>
          <a:p>
            <a:pPr>
              <a:spcBef>
                <a:spcPts val="600"/>
              </a:spcBef>
              <a:defRPr/>
            </a:pPr>
            <a:r>
              <a:rPr lang="ru-RU" sz="2000" b="1" dirty="0">
                <a:solidFill>
                  <a:schemeClr val="accent2"/>
                </a:solidFill>
              </a:rPr>
              <a:t>БЮДЖЕТ</a:t>
            </a:r>
          </a:p>
        </p:txBody>
      </p:sp>
      <p:pic>
        <p:nvPicPr>
          <p:cNvPr id="1026" name="Picture 2" descr="https://mp.mgou.ru/upload/iblock/b71/b7183a702a21cd367ec340c96f076a0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418" y="1916832"/>
            <a:ext cx="3564396" cy="23762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диск д\work\КОНКУРСЫ\15-16\Сайт_Радиотехники\КОНКУРС_РАДИОМЕХАНИКИ\ШАПКА_Радиомеханик.jpg">
            <a:extLst>
              <a:ext uri="{FF2B5EF4-FFF2-40B4-BE49-F238E27FC236}">
                <a16:creationId xmlns:a16="http://schemas.microsoft.com/office/drawing/2014/main" id="{AA1BB279-A69F-43E3-ABD2-7E19132B8FC7}"/>
              </a:ext>
            </a:extLst>
          </p:cNvPr>
          <p:cNvPicPr>
            <a:picLocks noChangeAspect="1" noChangeArrowheads="1"/>
          </p:cNvPicPr>
          <p:nvPr/>
        </p:nvPicPr>
        <p:blipFill>
          <a:blip r:embed="rId4" cstate="print"/>
          <a:srcRect/>
          <a:stretch>
            <a:fillRect/>
          </a:stretch>
        </p:blipFill>
        <p:spPr bwMode="auto">
          <a:xfrm>
            <a:off x="-108520" y="620688"/>
            <a:ext cx="9252520" cy="593725"/>
          </a:xfrm>
          <a:prstGeom prst="rect">
            <a:avLst/>
          </a:prstGeom>
          <a:noFill/>
          <a:ln w="9525">
            <a:noFill/>
            <a:miter lim="800000"/>
            <a:headEnd/>
            <a:tailEnd/>
          </a:ln>
          <a:scene3d>
            <a:camera prst="orthographicFront"/>
            <a:lightRig rig="threePt" dir="t"/>
          </a:scene3d>
          <a:sp3d>
            <a:bevelT/>
          </a:sp3d>
        </p:spPr>
      </p:pic>
      <p:grpSp>
        <p:nvGrpSpPr>
          <p:cNvPr id="14" name="Группа 11">
            <a:extLst>
              <a:ext uri="{FF2B5EF4-FFF2-40B4-BE49-F238E27FC236}">
                <a16:creationId xmlns:a16="http://schemas.microsoft.com/office/drawing/2014/main" id="{5D4B928D-D85B-4C4E-A6F3-1DAF3FDCB1C7}"/>
              </a:ext>
            </a:extLst>
          </p:cNvPr>
          <p:cNvGrpSpPr>
            <a:grpSpLocks/>
          </p:cNvGrpSpPr>
          <p:nvPr/>
        </p:nvGrpSpPr>
        <p:grpSpPr bwMode="auto">
          <a:xfrm>
            <a:off x="-108520" y="6151369"/>
            <a:ext cx="9252520" cy="705669"/>
            <a:chOff x="179512" y="4077071"/>
            <a:chExt cx="6768752" cy="409203"/>
          </a:xfrm>
        </p:grpSpPr>
        <p:pic>
          <p:nvPicPr>
            <p:cNvPr id="15" name="Picture 1" descr="D:\диск д\work\рабочий стол\14 г\шапка сайта\Черновые\ШАПКА3.jpg">
              <a:extLst>
                <a:ext uri="{FF2B5EF4-FFF2-40B4-BE49-F238E27FC236}">
                  <a16:creationId xmlns:a16="http://schemas.microsoft.com/office/drawing/2014/main" id="{60DF15BD-9950-4DE6-9C91-870379D5A160}"/>
                </a:ext>
              </a:extLst>
            </p:cNvPr>
            <p:cNvPicPr>
              <a:picLocks noChangeAspect="1" noChangeArrowheads="1"/>
            </p:cNvPicPr>
            <p:nvPr/>
          </p:nvPicPr>
          <p:blipFill>
            <a:blip r:embed="rId5" cstate="print"/>
            <a:srcRect l="21600" t="65108" r="10001" b="-800"/>
            <a:stretch>
              <a:fillRect/>
            </a:stretch>
          </p:blipFill>
          <p:spPr bwMode="auto">
            <a:xfrm>
              <a:off x="179512" y="4077071"/>
              <a:ext cx="6768752" cy="409203"/>
            </a:xfrm>
            <a:prstGeom prst="rect">
              <a:avLst/>
            </a:prstGeom>
            <a:noFill/>
            <a:ln w="9525">
              <a:noFill/>
              <a:miter lim="800000"/>
              <a:headEnd/>
              <a:tailEnd/>
            </a:ln>
          </p:spPr>
        </p:pic>
        <p:pic>
          <p:nvPicPr>
            <p:cNvPr id="16" name="Picture 2" descr="C:\Users\ДюскинаЛП\Desktop\Приемная комиссия\Рисунок7.png">
              <a:extLst>
                <a:ext uri="{FF2B5EF4-FFF2-40B4-BE49-F238E27FC236}">
                  <a16:creationId xmlns:a16="http://schemas.microsoft.com/office/drawing/2014/main" id="{16F383C2-5E9C-4B3A-86D0-0F6495C387A1}"/>
                </a:ext>
              </a:extLst>
            </p:cNvPr>
            <p:cNvPicPr>
              <a:picLocks noChangeAspect="1" noChangeArrowheads="1"/>
            </p:cNvPicPr>
            <p:nvPr/>
          </p:nvPicPr>
          <p:blipFill>
            <a:blip r:embed="rId6" cstate="print"/>
            <a:srcRect l="23842" r="25130" b="10358"/>
            <a:stretch>
              <a:fillRect/>
            </a:stretch>
          </p:blipFill>
          <p:spPr bwMode="auto">
            <a:xfrm>
              <a:off x="683568" y="4098801"/>
              <a:ext cx="5616624" cy="360040"/>
            </a:xfrm>
            <a:prstGeom prst="rect">
              <a:avLst/>
            </a:prstGeom>
            <a:noFill/>
            <a:ln w="9525">
              <a:noFill/>
              <a:miter lim="800000"/>
              <a:headEnd/>
              <a:tailEnd/>
            </a:ln>
          </p:spPr>
        </p:pic>
      </p:grpSp>
    </p:spTree>
    <p:extLst>
      <p:ext uri="{BB962C8B-B14F-4D97-AF65-F5344CB8AC3E}">
        <p14:creationId xmlns:p14="http://schemas.microsoft.com/office/powerpoint/2010/main" val="245724417"/>
      </p:ext>
    </p:extLst>
  </p:cSld>
  <p:clrMapOvr>
    <a:masterClrMapping/>
  </p:clrMapOvr>
  <p:transition spd="med" advClick="0" advTm="1807000">
    <p:split dir="in"/>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Прямоугольник 6"/>
          <p:cNvSpPr/>
          <p:nvPr/>
        </p:nvSpPr>
        <p:spPr>
          <a:xfrm>
            <a:off x="-108520" y="0"/>
            <a:ext cx="9216008" cy="6858000"/>
          </a:xfrm>
          <a:prstGeom prst="rect">
            <a:avLst/>
          </a:prstGeom>
          <a:solidFill>
            <a:srgbClr val="E7F0F9"/>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6627" name="Прямоугольник 7"/>
          <p:cNvSpPr>
            <a:spLocks noChangeArrowheads="1"/>
          </p:cNvSpPr>
          <p:nvPr/>
        </p:nvSpPr>
        <p:spPr bwMode="auto">
          <a:xfrm>
            <a:off x="4237038" y="1628800"/>
            <a:ext cx="4895850" cy="3293209"/>
          </a:xfrm>
          <a:prstGeom prst="rect">
            <a:avLst/>
          </a:prstGeom>
          <a:noFill/>
          <a:ln w="9525">
            <a:noFill/>
            <a:miter lim="800000"/>
            <a:headEnd/>
            <a:tailEnd/>
          </a:ln>
        </p:spPr>
        <p:txBody>
          <a:bodyPr>
            <a:spAutoFit/>
          </a:bodyPr>
          <a:lstStyle/>
          <a:p>
            <a:pPr>
              <a:spcBef>
                <a:spcPts val="2400"/>
              </a:spcBef>
            </a:pPr>
            <a:r>
              <a:rPr lang="ru-RU" altLang="ru-RU" sz="2800" b="1" dirty="0">
                <a:solidFill>
                  <a:srgbClr val="1E4778"/>
                </a:solidFill>
              </a:rPr>
              <a:t>Форма обучения:</a:t>
            </a:r>
            <a:r>
              <a:rPr lang="ru-RU" altLang="ru-RU" sz="2800" dirty="0">
                <a:solidFill>
                  <a:srgbClr val="1E4778"/>
                </a:solidFill>
              </a:rPr>
              <a:t> очная</a:t>
            </a:r>
          </a:p>
          <a:p>
            <a:pPr>
              <a:spcBef>
                <a:spcPts val="2400"/>
              </a:spcBef>
            </a:pPr>
            <a:r>
              <a:rPr lang="ru-RU" altLang="ru-RU" sz="2800" b="1" dirty="0">
                <a:solidFill>
                  <a:srgbClr val="1E4778"/>
                </a:solidFill>
              </a:rPr>
              <a:t>Нормативный срок обучения:</a:t>
            </a:r>
            <a:r>
              <a:rPr lang="ru-RU" altLang="ru-RU" sz="2800" dirty="0">
                <a:solidFill>
                  <a:srgbClr val="1E4778"/>
                </a:solidFill>
              </a:rPr>
              <a:t> </a:t>
            </a:r>
            <a:br>
              <a:rPr lang="ru-RU" altLang="ru-RU" sz="2800" dirty="0">
                <a:solidFill>
                  <a:srgbClr val="1E4778"/>
                </a:solidFill>
              </a:rPr>
            </a:br>
            <a:r>
              <a:rPr lang="ru-RU" altLang="ru-RU" sz="2800" u="sng" dirty="0">
                <a:solidFill>
                  <a:srgbClr val="1E4778"/>
                </a:solidFill>
              </a:rPr>
              <a:t>2 г. 10 мес.</a:t>
            </a:r>
            <a:r>
              <a:rPr lang="ru-RU" altLang="ru-RU" sz="2800" dirty="0">
                <a:solidFill>
                  <a:srgbClr val="1E4778"/>
                </a:solidFill>
              </a:rPr>
              <a:t> на базе 9 </a:t>
            </a:r>
            <a:r>
              <a:rPr lang="ru-RU" altLang="ru-RU" sz="2800" dirty="0" err="1">
                <a:solidFill>
                  <a:srgbClr val="1E4778"/>
                </a:solidFill>
              </a:rPr>
              <a:t>кл</a:t>
            </a:r>
            <a:r>
              <a:rPr lang="ru-RU" altLang="ru-RU" sz="2800" dirty="0">
                <a:solidFill>
                  <a:srgbClr val="1E4778"/>
                </a:solidFill>
              </a:rPr>
              <a:t>.</a:t>
            </a:r>
          </a:p>
          <a:p>
            <a:pPr>
              <a:spcBef>
                <a:spcPts val="2400"/>
              </a:spcBef>
            </a:pPr>
            <a:r>
              <a:rPr lang="ru-RU" altLang="ru-RU" sz="2800" b="1" dirty="0">
                <a:solidFill>
                  <a:srgbClr val="1E4778"/>
                </a:solidFill>
              </a:rPr>
              <a:t>Квалификация:</a:t>
            </a:r>
            <a:r>
              <a:rPr lang="ru-RU" altLang="ru-RU" sz="2800" dirty="0">
                <a:solidFill>
                  <a:srgbClr val="1E4778"/>
                </a:solidFill>
              </a:rPr>
              <a:t> </a:t>
            </a:r>
            <a:br>
              <a:rPr lang="ru-RU" altLang="ru-RU" sz="2800" dirty="0">
                <a:solidFill>
                  <a:srgbClr val="1E4778"/>
                </a:solidFill>
              </a:rPr>
            </a:br>
            <a:r>
              <a:rPr lang="ru-RU" altLang="ru-RU" sz="2800" dirty="0">
                <a:solidFill>
                  <a:srgbClr val="1E4778"/>
                </a:solidFill>
              </a:rPr>
              <a:t>«Специалист в области фотографии»</a:t>
            </a:r>
            <a:endParaRPr lang="ru-RU" altLang="ru-RU" sz="2800" dirty="0">
              <a:solidFill>
                <a:srgbClr val="FF0000"/>
              </a:solidFill>
            </a:endParaRPr>
          </a:p>
        </p:txBody>
      </p:sp>
      <p:sp>
        <p:nvSpPr>
          <p:cNvPr id="26631" name="TextBox 17"/>
          <p:cNvSpPr txBox="1">
            <a:spLocks noChangeArrowheads="1"/>
          </p:cNvSpPr>
          <p:nvPr/>
        </p:nvSpPr>
        <p:spPr bwMode="auto">
          <a:xfrm>
            <a:off x="82110" y="116632"/>
            <a:ext cx="8785225" cy="523220"/>
          </a:xfrm>
          <a:prstGeom prst="rect">
            <a:avLst/>
          </a:prstGeom>
          <a:noFill/>
          <a:ln w="9525">
            <a:noFill/>
            <a:miter lim="800000"/>
            <a:headEnd/>
            <a:tailEnd/>
          </a:ln>
        </p:spPr>
        <p:txBody>
          <a:bodyPr>
            <a:spAutoFit/>
          </a:bodyPr>
          <a:lstStyle/>
          <a:p>
            <a:pPr algn="ctr"/>
            <a:r>
              <a:rPr lang="ru-RU" altLang="ru-RU" sz="2800" b="1" dirty="0">
                <a:solidFill>
                  <a:srgbClr val="245590"/>
                </a:solidFill>
              </a:rPr>
              <a:t>54.02.08 Техника и искусство фотографии</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302" y="1773239"/>
            <a:ext cx="4027690" cy="3023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Прямоугольник 7"/>
          <p:cNvSpPr>
            <a:spLocks noChangeArrowheads="1"/>
          </p:cNvSpPr>
          <p:nvPr/>
        </p:nvSpPr>
        <p:spPr bwMode="auto">
          <a:xfrm>
            <a:off x="5724128" y="5062256"/>
            <a:ext cx="1546315" cy="415498"/>
          </a:xfrm>
          <a:prstGeom prst="rect">
            <a:avLst/>
          </a:prstGeom>
          <a:noFill/>
          <a:ln w="9525">
            <a:noFill/>
            <a:miter lim="800000"/>
            <a:headEnd/>
            <a:tailEnd/>
          </a:ln>
        </p:spPr>
        <p:txBody>
          <a:bodyPr wrap="square">
            <a:spAutoFit/>
          </a:bodyPr>
          <a:lstStyle/>
          <a:p>
            <a:pPr>
              <a:spcBef>
                <a:spcPts val="600"/>
              </a:spcBef>
              <a:defRPr/>
            </a:pPr>
            <a:r>
              <a:rPr lang="ru-RU" sz="2000" b="1" dirty="0">
                <a:solidFill>
                  <a:schemeClr val="accent2"/>
                </a:solidFill>
              </a:rPr>
              <a:t>БЮДЖЕТ</a:t>
            </a:r>
          </a:p>
        </p:txBody>
      </p:sp>
      <p:pic>
        <p:nvPicPr>
          <p:cNvPr id="12" name="Picture 2" descr="D:\диск д\work\КОНКУРСЫ\15-16\Сайт_Радиотехники\КОНКУРС_РАДИОМЕХАНИКИ\ШАПКА_Радиомеханик.jpg">
            <a:extLst>
              <a:ext uri="{FF2B5EF4-FFF2-40B4-BE49-F238E27FC236}">
                <a16:creationId xmlns:a16="http://schemas.microsoft.com/office/drawing/2014/main" id="{7EC18C04-9E64-4187-A180-4A4E8887066F}"/>
              </a:ext>
            </a:extLst>
          </p:cNvPr>
          <p:cNvPicPr>
            <a:picLocks noChangeAspect="1" noChangeArrowheads="1"/>
          </p:cNvPicPr>
          <p:nvPr/>
        </p:nvPicPr>
        <p:blipFill>
          <a:blip r:embed="rId4" cstate="print"/>
          <a:srcRect/>
          <a:stretch>
            <a:fillRect/>
          </a:stretch>
        </p:blipFill>
        <p:spPr bwMode="auto">
          <a:xfrm>
            <a:off x="-108520" y="620688"/>
            <a:ext cx="9252520" cy="593725"/>
          </a:xfrm>
          <a:prstGeom prst="rect">
            <a:avLst/>
          </a:prstGeom>
          <a:noFill/>
          <a:ln w="9525">
            <a:noFill/>
            <a:miter lim="800000"/>
            <a:headEnd/>
            <a:tailEnd/>
          </a:ln>
          <a:scene3d>
            <a:camera prst="orthographicFront"/>
            <a:lightRig rig="threePt" dir="t"/>
          </a:scene3d>
          <a:sp3d>
            <a:bevelT/>
          </a:sp3d>
        </p:spPr>
      </p:pic>
      <p:grpSp>
        <p:nvGrpSpPr>
          <p:cNvPr id="13" name="Группа 11">
            <a:extLst>
              <a:ext uri="{FF2B5EF4-FFF2-40B4-BE49-F238E27FC236}">
                <a16:creationId xmlns:a16="http://schemas.microsoft.com/office/drawing/2014/main" id="{B0C671F9-1F4A-406B-9BB7-4695C1307B08}"/>
              </a:ext>
            </a:extLst>
          </p:cNvPr>
          <p:cNvGrpSpPr>
            <a:grpSpLocks/>
          </p:cNvGrpSpPr>
          <p:nvPr/>
        </p:nvGrpSpPr>
        <p:grpSpPr bwMode="auto">
          <a:xfrm>
            <a:off x="-108520" y="6151369"/>
            <a:ext cx="9252520" cy="705669"/>
            <a:chOff x="179512" y="4077071"/>
            <a:chExt cx="6768752" cy="409203"/>
          </a:xfrm>
        </p:grpSpPr>
        <p:pic>
          <p:nvPicPr>
            <p:cNvPr id="14" name="Picture 1" descr="D:\диск д\work\рабочий стол\14 г\шапка сайта\Черновые\ШАПКА3.jpg">
              <a:extLst>
                <a:ext uri="{FF2B5EF4-FFF2-40B4-BE49-F238E27FC236}">
                  <a16:creationId xmlns:a16="http://schemas.microsoft.com/office/drawing/2014/main" id="{994FF256-29C3-47CA-8BAC-9F67539A90D2}"/>
                </a:ext>
              </a:extLst>
            </p:cNvPr>
            <p:cNvPicPr>
              <a:picLocks noChangeAspect="1" noChangeArrowheads="1"/>
            </p:cNvPicPr>
            <p:nvPr/>
          </p:nvPicPr>
          <p:blipFill>
            <a:blip r:embed="rId5" cstate="print"/>
            <a:srcRect l="21600" t="65108" r="10001" b="-800"/>
            <a:stretch>
              <a:fillRect/>
            </a:stretch>
          </p:blipFill>
          <p:spPr bwMode="auto">
            <a:xfrm>
              <a:off x="179512" y="4077071"/>
              <a:ext cx="6768752" cy="409203"/>
            </a:xfrm>
            <a:prstGeom prst="rect">
              <a:avLst/>
            </a:prstGeom>
            <a:noFill/>
            <a:ln w="9525">
              <a:noFill/>
              <a:miter lim="800000"/>
              <a:headEnd/>
              <a:tailEnd/>
            </a:ln>
          </p:spPr>
        </p:pic>
        <p:pic>
          <p:nvPicPr>
            <p:cNvPr id="15" name="Picture 2" descr="C:\Users\ДюскинаЛП\Desktop\Приемная комиссия\Рисунок7.png">
              <a:extLst>
                <a:ext uri="{FF2B5EF4-FFF2-40B4-BE49-F238E27FC236}">
                  <a16:creationId xmlns:a16="http://schemas.microsoft.com/office/drawing/2014/main" id="{AEB75999-FC03-4D64-ADAA-79C3FEAA2AA5}"/>
                </a:ext>
              </a:extLst>
            </p:cNvPr>
            <p:cNvPicPr>
              <a:picLocks noChangeAspect="1" noChangeArrowheads="1"/>
            </p:cNvPicPr>
            <p:nvPr/>
          </p:nvPicPr>
          <p:blipFill>
            <a:blip r:embed="rId6" cstate="print"/>
            <a:srcRect l="23842" r="25130" b="10358"/>
            <a:stretch>
              <a:fillRect/>
            </a:stretch>
          </p:blipFill>
          <p:spPr bwMode="auto">
            <a:xfrm>
              <a:off x="683568" y="4098801"/>
              <a:ext cx="5616624" cy="360040"/>
            </a:xfrm>
            <a:prstGeom prst="rect">
              <a:avLst/>
            </a:prstGeom>
            <a:noFill/>
            <a:ln w="9525">
              <a:noFill/>
              <a:miter lim="800000"/>
              <a:headEnd/>
              <a:tailEnd/>
            </a:ln>
          </p:spPr>
        </p:pic>
      </p:grpSp>
    </p:spTree>
    <p:extLst>
      <p:ext uri="{BB962C8B-B14F-4D97-AF65-F5344CB8AC3E}">
        <p14:creationId xmlns:p14="http://schemas.microsoft.com/office/powerpoint/2010/main" val="4244215140"/>
      </p:ext>
    </p:extLst>
  </p:cSld>
  <p:clrMapOvr>
    <a:masterClrMapping/>
  </p:clrMapOvr>
  <p:transition spd="med" advClick="0" advTm="1807000">
    <p:split dir="in"/>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Прямоугольник 6"/>
          <p:cNvSpPr/>
          <p:nvPr/>
        </p:nvSpPr>
        <p:spPr>
          <a:xfrm>
            <a:off x="-108520" y="0"/>
            <a:ext cx="9216008" cy="6858000"/>
          </a:xfrm>
          <a:prstGeom prst="rect">
            <a:avLst/>
          </a:prstGeom>
          <a:solidFill>
            <a:srgbClr val="E7F0F9"/>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6627" name="Прямоугольник 7"/>
          <p:cNvSpPr>
            <a:spLocks noChangeArrowheads="1"/>
          </p:cNvSpPr>
          <p:nvPr/>
        </p:nvSpPr>
        <p:spPr bwMode="auto">
          <a:xfrm>
            <a:off x="4237038" y="1628800"/>
            <a:ext cx="4895850" cy="3293209"/>
          </a:xfrm>
          <a:prstGeom prst="rect">
            <a:avLst/>
          </a:prstGeom>
          <a:noFill/>
          <a:ln w="9525">
            <a:noFill/>
            <a:miter lim="800000"/>
            <a:headEnd/>
            <a:tailEnd/>
          </a:ln>
        </p:spPr>
        <p:txBody>
          <a:bodyPr>
            <a:spAutoFit/>
          </a:bodyPr>
          <a:lstStyle/>
          <a:p>
            <a:pPr>
              <a:spcBef>
                <a:spcPts val="2400"/>
              </a:spcBef>
            </a:pPr>
            <a:r>
              <a:rPr lang="ru-RU" altLang="ru-RU" sz="2800" b="1" dirty="0">
                <a:solidFill>
                  <a:srgbClr val="1E4778"/>
                </a:solidFill>
              </a:rPr>
              <a:t>Форма обучения:</a:t>
            </a:r>
            <a:r>
              <a:rPr lang="ru-RU" altLang="ru-RU" sz="2800" dirty="0">
                <a:solidFill>
                  <a:srgbClr val="1E4778"/>
                </a:solidFill>
              </a:rPr>
              <a:t> очная</a:t>
            </a:r>
          </a:p>
          <a:p>
            <a:pPr>
              <a:spcBef>
                <a:spcPts val="2400"/>
              </a:spcBef>
            </a:pPr>
            <a:r>
              <a:rPr lang="ru-RU" altLang="ru-RU" sz="2800" b="1" dirty="0">
                <a:solidFill>
                  <a:srgbClr val="1E4778"/>
                </a:solidFill>
              </a:rPr>
              <a:t>Нормативный срок обучения:</a:t>
            </a:r>
            <a:r>
              <a:rPr lang="ru-RU" altLang="ru-RU" sz="2800" dirty="0">
                <a:solidFill>
                  <a:srgbClr val="1E4778"/>
                </a:solidFill>
              </a:rPr>
              <a:t> </a:t>
            </a:r>
            <a:br>
              <a:rPr lang="ru-RU" altLang="ru-RU" sz="2800" dirty="0">
                <a:solidFill>
                  <a:srgbClr val="1E4778"/>
                </a:solidFill>
              </a:rPr>
            </a:br>
            <a:r>
              <a:rPr lang="ru-RU" altLang="ru-RU" sz="2800" u="sng" dirty="0" smtClean="0">
                <a:solidFill>
                  <a:srgbClr val="1E4778"/>
                </a:solidFill>
              </a:rPr>
              <a:t>1 </a:t>
            </a:r>
            <a:r>
              <a:rPr lang="ru-RU" altLang="ru-RU" sz="2800" u="sng" dirty="0">
                <a:solidFill>
                  <a:srgbClr val="1E4778"/>
                </a:solidFill>
              </a:rPr>
              <a:t>г. 10 мес.</a:t>
            </a:r>
            <a:r>
              <a:rPr lang="ru-RU" altLang="ru-RU" sz="2800" dirty="0">
                <a:solidFill>
                  <a:srgbClr val="1E4778"/>
                </a:solidFill>
              </a:rPr>
              <a:t> на базе 9 </a:t>
            </a:r>
            <a:r>
              <a:rPr lang="ru-RU" altLang="ru-RU" sz="2800" dirty="0" err="1">
                <a:solidFill>
                  <a:srgbClr val="1E4778"/>
                </a:solidFill>
              </a:rPr>
              <a:t>кл</a:t>
            </a:r>
            <a:r>
              <a:rPr lang="ru-RU" altLang="ru-RU" sz="2800" dirty="0">
                <a:solidFill>
                  <a:srgbClr val="1E4778"/>
                </a:solidFill>
              </a:rPr>
              <a:t>.</a:t>
            </a:r>
          </a:p>
          <a:p>
            <a:pPr>
              <a:spcBef>
                <a:spcPts val="2400"/>
              </a:spcBef>
            </a:pPr>
            <a:r>
              <a:rPr lang="ru-RU" altLang="ru-RU" sz="2800" b="1" dirty="0">
                <a:solidFill>
                  <a:srgbClr val="1E4778"/>
                </a:solidFill>
              </a:rPr>
              <a:t>Квалификация:</a:t>
            </a:r>
            <a:r>
              <a:rPr lang="ru-RU" altLang="ru-RU" sz="2800" dirty="0">
                <a:solidFill>
                  <a:srgbClr val="1E4778"/>
                </a:solidFill>
              </a:rPr>
              <a:t> </a:t>
            </a:r>
            <a:br>
              <a:rPr lang="ru-RU" altLang="ru-RU" sz="2800" dirty="0">
                <a:solidFill>
                  <a:srgbClr val="1E4778"/>
                </a:solidFill>
              </a:rPr>
            </a:br>
            <a:r>
              <a:rPr lang="ru-RU" altLang="ru-RU" sz="2800" dirty="0">
                <a:solidFill>
                  <a:srgbClr val="1E4778"/>
                </a:solidFill>
              </a:rPr>
              <a:t>«Мастер общестроительных работ»</a:t>
            </a:r>
            <a:endParaRPr lang="ru-RU" altLang="ru-RU" sz="2800" dirty="0">
              <a:solidFill>
                <a:srgbClr val="FF0000"/>
              </a:solidFill>
            </a:endParaRPr>
          </a:p>
        </p:txBody>
      </p:sp>
      <p:sp>
        <p:nvSpPr>
          <p:cNvPr id="26631" name="TextBox 17"/>
          <p:cNvSpPr txBox="1">
            <a:spLocks noChangeArrowheads="1"/>
          </p:cNvSpPr>
          <p:nvPr/>
        </p:nvSpPr>
        <p:spPr bwMode="auto">
          <a:xfrm>
            <a:off x="82110" y="116632"/>
            <a:ext cx="8785225" cy="523220"/>
          </a:xfrm>
          <a:prstGeom prst="rect">
            <a:avLst/>
          </a:prstGeom>
          <a:noFill/>
          <a:ln w="9525">
            <a:noFill/>
            <a:miter lim="800000"/>
            <a:headEnd/>
            <a:tailEnd/>
          </a:ln>
        </p:spPr>
        <p:txBody>
          <a:bodyPr>
            <a:spAutoFit/>
          </a:bodyPr>
          <a:lstStyle/>
          <a:p>
            <a:pPr algn="ctr"/>
            <a:r>
              <a:rPr lang="ru-RU" altLang="ru-RU" sz="2800" b="1" dirty="0" smtClean="0">
                <a:solidFill>
                  <a:srgbClr val="245590"/>
                </a:solidFill>
              </a:rPr>
              <a:t>08.01.27 Мастер общестроительных работ</a:t>
            </a:r>
            <a:endParaRPr lang="ru-RU" altLang="ru-RU" sz="2800" b="1" dirty="0">
              <a:solidFill>
                <a:srgbClr val="245590"/>
              </a:solidFill>
            </a:endParaRPr>
          </a:p>
        </p:txBody>
      </p:sp>
      <p:sp>
        <p:nvSpPr>
          <p:cNvPr id="11" name="Прямоугольник 7"/>
          <p:cNvSpPr>
            <a:spLocks noChangeArrowheads="1"/>
          </p:cNvSpPr>
          <p:nvPr/>
        </p:nvSpPr>
        <p:spPr bwMode="auto">
          <a:xfrm>
            <a:off x="5724128" y="5062256"/>
            <a:ext cx="1546315" cy="415498"/>
          </a:xfrm>
          <a:prstGeom prst="rect">
            <a:avLst/>
          </a:prstGeom>
          <a:noFill/>
          <a:ln w="9525">
            <a:noFill/>
            <a:miter lim="800000"/>
            <a:headEnd/>
            <a:tailEnd/>
          </a:ln>
        </p:spPr>
        <p:txBody>
          <a:bodyPr wrap="square">
            <a:spAutoFit/>
          </a:bodyPr>
          <a:lstStyle/>
          <a:p>
            <a:pPr>
              <a:spcBef>
                <a:spcPts val="600"/>
              </a:spcBef>
              <a:defRPr/>
            </a:pPr>
            <a:r>
              <a:rPr lang="ru-RU" sz="2000" b="1" dirty="0">
                <a:solidFill>
                  <a:schemeClr val="accent2"/>
                </a:solidFill>
              </a:rPr>
              <a:t>БЮДЖЕТ</a:t>
            </a:r>
          </a:p>
        </p:txBody>
      </p:sp>
      <p:pic>
        <p:nvPicPr>
          <p:cNvPr id="12" name="Picture 2" descr="D:\диск д\work\КОНКУРСЫ\15-16\Сайт_Радиотехники\КОНКУРС_РАДИОМЕХАНИКИ\ШАПКА_Радиомеханик.jpg">
            <a:extLst>
              <a:ext uri="{FF2B5EF4-FFF2-40B4-BE49-F238E27FC236}">
                <a16:creationId xmlns:a16="http://schemas.microsoft.com/office/drawing/2014/main" id="{7EC18C04-9E64-4187-A180-4A4E8887066F}"/>
              </a:ext>
            </a:extLst>
          </p:cNvPr>
          <p:cNvPicPr>
            <a:picLocks noChangeAspect="1" noChangeArrowheads="1"/>
          </p:cNvPicPr>
          <p:nvPr/>
        </p:nvPicPr>
        <p:blipFill>
          <a:blip r:embed="rId3" cstate="print"/>
          <a:srcRect/>
          <a:stretch>
            <a:fillRect/>
          </a:stretch>
        </p:blipFill>
        <p:spPr bwMode="auto">
          <a:xfrm>
            <a:off x="-108520" y="620688"/>
            <a:ext cx="9252520" cy="593725"/>
          </a:xfrm>
          <a:prstGeom prst="rect">
            <a:avLst/>
          </a:prstGeom>
          <a:noFill/>
          <a:ln w="9525">
            <a:noFill/>
            <a:miter lim="800000"/>
            <a:headEnd/>
            <a:tailEnd/>
          </a:ln>
          <a:scene3d>
            <a:camera prst="orthographicFront"/>
            <a:lightRig rig="threePt" dir="t"/>
          </a:scene3d>
          <a:sp3d>
            <a:bevelT/>
          </a:sp3d>
        </p:spPr>
      </p:pic>
      <p:grpSp>
        <p:nvGrpSpPr>
          <p:cNvPr id="13" name="Группа 11">
            <a:extLst>
              <a:ext uri="{FF2B5EF4-FFF2-40B4-BE49-F238E27FC236}">
                <a16:creationId xmlns:a16="http://schemas.microsoft.com/office/drawing/2014/main" id="{B0C671F9-1F4A-406B-9BB7-4695C1307B08}"/>
              </a:ext>
            </a:extLst>
          </p:cNvPr>
          <p:cNvGrpSpPr>
            <a:grpSpLocks/>
          </p:cNvGrpSpPr>
          <p:nvPr/>
        </p:nvGrpSpPr>
        <p:grpSpPr bwMode="auto">
          <a:xfrm>
            <a:off x="-108520" y="6151369"/>
            <a:ext cx="9252520" cy="705669"/>
            <a:chOff x="179512" y="4077071"/>
            <a:chExt cx="6768752" cy="409203"/>
          </a:xfrm>
        </p:grpSpPr>
        <p:pic>
          <p:nvPicPr>
            <p:cNvPr id="14" name="Picture 1" descr="D:\диск д\work\рабочий стол\14 г\шапка сайта\Черновые\ШАПКА3.jpg">
              <a:extLst>
                <a:ext uri="{FF2B5EF4-FFF2-40B4-BE49-F238E27FC236}">
                  <a16:creationId xmlns:a16="http://schemas.microsoft.com/office/drawing/2014/main" id="{994FF256-29C3-47CA-8BAC-9F67539A90D2}"/>
                </a:ext>
              </a:extLst>
            </p:cNvPr>
            <p:cNvPicPr>
              <a:picLocks noChangeAspect="1" noChangeArrowheads="1"/>
            </p:cNvPicPr>
            <p:nvPr/>
          </p:nvPicPr>
          <p:blipFill>
            <a:blip r:embed="rId4" cstate="print"/>
            <a:srcRect l="21600" t="65108" r="10001" b="-800"/>
            <a:stretch>
              <a:fillRect/>
            </a:stretch>
          </p:blipFill>
          <p:spPr bwMode="auto">
            <a:xfrm>
              <a:off x="179512" y="4077071"/>
              <a:ext cx="6768752" cy="409203"/>
            </a:xfrm>
            <a:prstGeom prst="rect">
              <a:avLst/>
            </a:prstGeom>
            <a:noFill/>
            <a:ln w="9525">
              <a:noFill/>
              <a:miter lim="800000"/>
              <a:headEnd/>
              <a:tailEnd/>
            </a:ln>
          </p:spPr>
        </p:pic>
        <p:pic>
          <p:nvPicPr>
            <p:cNvPr id="15" name="Picture 2" descr="C:\Users\ДюскинаЛП\Desktop\Приемная комиссия\Рисунок7.png">
              <a:extLst>
                <a:ext uri="{FF2B5EF4-FFF2-40B4-BE49-F238E27FC236}">
                  <a16:creationId xmlns:a16="http://schemas.microsoft.com/office/drawing/2014/main" id="{AEB75999-FC03-4D64-ADAA-79C3FEAA2AA5}"/>
                </a:ext>
              </a:extLst>
            </p:cNvPr>
            <p:cNvPicPr>
              <a:picLocks noChangeAspect="1" noChangeArrowheads="1"/>
            </p:cNvPicPr>
            <p:nvPr/>
          </p:nvPicPr>
          <p:blipFill>
            <a:blip r:embed="rId5" cstate="print"/>
            <a:srcRect l="23842" r="25130" b="10358"/>
            <a:stretch>
              <a:fillRect/>
            </a:stretch>
          </p:blipFill>
          <p:spPr bwMode="auto">
            <a:xfrm>
              <a:off x="683568" y="4098801"/>
              <a:ext cx="5616624" cy="360040"/>
            </a:xfrm>
            <a:prstGeom prst="rect">
              <a:avLst/>
            </a:prstGeom>
            <a:noFill/>
            <a:ln w="9525">
              <a:noFill/>
              <a:miter lim="800000"/>
              <a:headEnd/>
              <a:tailEnd/>
            </a:ln>
          </p:spPr>
        </p:pic>
      </p:grpSp>
      <p:pic>
        <p:nvPicPr>
          <p:cNvPr id="3" name="Рисунок 2"/>
          <p:cNvPicPr>
            <a:picLocks noChangeAspect="1"/>
          </p:cNvPicPr>
          <p:nvPr/>
        </p:nvPicPr>
        <p:blipFill>
          <a:blip r:embed="rId6"/>
          <a:stretch>
            <a:fillRect/>
          </a:stretch>
        </p:blipFill>
        <p:spPr>
          <a:xfrm>
            <a:off x="-3007" y="1869212"/>
            <a:ext cx="4203533" cy="2538934"/>
          </a:xfrm>
          <a:prstGeom prst="rect">
            <a:avLst/>
          </a:prstGeom>
        </p:spPr>
      </p:pic>
    </p:spTree>
    <p:extLst>
      <p:ext uri="{BB962C8B-B14F-4D97-AF65-F5344CB8AC3E}">
        <p14:creationId xmlns:p14="http://schemas.microsoft.com/office/powerpoint/2010/main" val="1946536526"/>
      </p:ext>
    </p:extLst>
  </p:cSld>
  <p:clrMapOvr>
    <a:masterClrMapping/>
  </p:clrMapOvr>
  <p:transition spd="med" advClick="0" advTm="1807000">
    <p:split dir="in"/>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Прямоугольник 6"/>
          <p:cNvSpPr/>
          <p:nvPr/>
        </p:nvSpPr>
        <p:spPr>
          <a:xfrm>
            <a:off x="-108520" y="0"/>
            <a:ext cx="9216008" cy="6858000"/>
          </a:xfrm>
          <a:prstGeom prst="rect">
            <a:avLst/>
          </a:prstGeom>
          <a:solidFill>
            <a:srgbClr val="E7F0F9"/>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6627" name="Прямоугольник 7"/>
          <p:cNvSpPr>
            <a:spLocks noChangeArrowheads="1"/>
          </p:cNvSpPr>
          <p:nvPr/>
        </p:nvSpPr>
        <p:spPr bwMode="auto">
          <a:xfrm>
            <a:off x="4237038" y="1628800"/>
            <a:ext cx="4895850" cy="4154984"/>
          </a:xfrm>
          <a:prstGeom prst="rect">
            <a:avLst/>
          </a:prstGeom>
          <a:noFill/>
          <a:ln w="9525">
            <a:noFill/>
            <a:miter lim="800000"/>
            <a:headEnd/>
            <a:tailEnd/>
          </a:ln>
        </p:spPr>
        <p:txBody>
          <a:bodyPr>
            <a:spAutoFit/>
          </a:bodyPr>
          <a:lstStyle/>
          <a:p>
            <a:pPr>
              <a:spcBef>
                <a:spcPts val="2400"/>
              </a:spcBef>
            </a:pPr>
            <a:r>
              <a:rPr lang="ru-RU" altLang="ru-RU" sz="2800" b="1" dirty="0">
                <a:solidFill>
                  <a:srgbClr val="1E4778"/>
                </a:solidFill>
              </a:rPr>
              <a:t>Форма обучения:</a:t>
            </a:r>
            <a:r>
              <a:rPr lang="ru-RU" altLang="ru-RU" sz="2800" dirty="0">
                <a:solidFill>
                  <a:srgbClr val="1E4778"/>
                </a:solidFill>
              </a:rPr>
              <a:t> очная</a:t>
            </a:r>
          </a:p>
          <a:p>
            <a:pPr>
              <a:spcBef>
                <a:spcPts val="2400"/>
              </a:spcBef>
            </a:pPr>
            <a:r>
              <a:rPr lang="ru-RU" altLang="ru-RU" sz="2800" b="1" dirty="0">
                <a:solidFill>
                  <a:srgbClr val="1E4778"/>
                </a:solidFill>
              </a:rPr>
              <a:t>Нормативный срок обучения:</a:t>
            </a:r>
            <a:r>
              <a:rPr lang="ru-RU" altLang="ru-RU" sz="2800" dirty="0">
                <a:solidFill>
                  <a:srgbClr val="1E4778"/>
                </a:solidFill>
              </a:rPr>
              <a:t> </a:t>
            </a:r>
            <a:br>
              <a:rPr lang="ru-RU" altLang="ru-RU" sz="2800" dirty="0">
                <a:solidFill>
                  <a:srgbClr val="1E4778"/>
                </a:solidFill>
              </a:rPr>
            </a:br>
            <a:r>
              <a:rPr lang="ru-RU" altLang="ru-RU" sz="2800" u="sng" dirty="0" smtClean="0">
                <a:solidFill>
                  <a:srgbClr val="1E4778"/>
                </a:solidFill>
              </a:rPr>
              <a:t>1 </a:t>
            </a:r>
            <a:r>
              <a:rPr lang="ru-RU" altLang="ru-RU" sz="2800" u="sng" dirty="0">
                <a:solidFill>
                  <a:srgbClr val="1E4778"/>
                </a:solidFill>
              </a:rPr>
              <a:t>г. 10 мес.</a:t>
            </a:r>
            <a:r>
              <a:rPr lang="ru-RU" altLang="ru-RU" sz="2800" dirty="0">
                <a:solidFill>
                  <a:srgbClr val="1E4778"/>
                </a:solidFill>
              </a:rPr>
              <a:t> на базе 9 </a:t>
            </a:r>
            <a:r>
              <a:rPr lang="ru-RU" altLang="ru-RU" sz="2800" dirty="0" err="1">
                <a:solidFill>
                  <a:srgbClr val="1E4778"/>
                </a:solidFill>
              </a:rPr>
              <a:t>кл</a:t>
            </a:r>
            <a:r>
              <a:rPr lang="ru-RU" altLang="ru-RU" sz="2800" dirty="0">
                <a:solidFill>
                  <a:srgbClr val="1E4778"/>
                </a:solidFill>
              </a:rPr>
              <a:t>.</a:t>
            </a:r>
          </a:p>
          <a:p>
            <a:pPr>
              <a:spcBef>
                <a:spcPts val="2400"/>
              </a:spcBef>
            </a:pPr>
            <a:r>
              <a:rPr lang="ru-RU" altLang="ru-RU" sz="2800" b="1" dirty="0">
                <a:solidFill>
                  <a:srgbClr val="1E4778"/>
                </a:solidFill>
              </a:rPr>
              <a:t>Квалификация:</a:t>
            </a:r>
            <a:r>
              <a:rPr lang="ru-RU" altLang="ru-RU" sz="2800" dirty="0">
                <a:solidFill>
                  <a:srgbClr val="1E4778"/>
                </a:solidFill>
              </a:rPr>
              <a:t> </a:t>
            </a:r>
            <a:br>
              <a:rPr lang="ru-RU" altLang="ru-RU" sz="2800" dirty="0">
                <a:solidFill>
                  <a:srgbClr val="1E4778"/>
                </a:solidFill>
              </a:rPr>
            </a:br>
            <a:r>
              <a:rPr lang="ru-RU" altLang="ru-RU" sz="2800" dirty="0">
                <a:solidFill>
                  <a:srgbClr val="1E4778"/>
                </a:solidFill>
              </a:rPr>
              <a:t>«Аппаратчик-оператор производства продуктов питания из растительного сырья»</a:t>
            </a:r>
            <a:endParaRPr lang="ru-RU" altLang="ru-RU" sz="2800" dirty="0">
              <a:solidFill>
                <a:srgbClr val="FF0000"/>
              </a:solidFill>
            </a:endParaRPr>
          </a:p>
        </p:txBody>
      </p:sp>
      <p:sp>
        <p:nvSpPr>
          <p:cNvPr id="26631" name="TextBox 17"/>
          <p:cNvSpPr txBox="1">
            <a:spLocks noChangeArrowheads="1"/>
          </p:cNvSpPr>
          <p:nvPr/>
        </p:nvSpPr>
        <p:spPr bwMode="auto">
          <a:xfrm>
            <a:off x="82110" y="116632"/>
            <a:ext cx="8785225" cy="954107"/>
          </a:xfrm>
          <a:prstGeom prst="rect">
            <a:avLst/>
          </a:prstGeom>
          <a:noFill/>
          <a:ln w="9525">
            <a:noFill/>
            <a:miter lim="800000"/>
            <a:headEnd/>
            <a:tailEnd/>
          </a:ln>
        </p:spPr>
        <p:txBody>
          <a:bodyPr>
            <a:spAutoFit/>
          </a:bodyPr>
          <a:lstStyle/>
          <a:p>
            <a:pPr algn="ctr"/>
            <a:r>
              <a:rPr lang="ru-RU" altLang="ru-RU" sz="2800" b="1" dirty="0" smtClean="0">
                <a:solidFill>
                  <a:srgbClr val="245590"/>
                </a:solidFill>
              </a:rPr>
              <a:t>19.08.18 </a:t>
            </a:r>
            <a:r>
              <a:rPr lang="ru-RU" altLang="ru-RU" sz="2800" b="1" dirty="0">
                <a:solidFill>
                  <a:srgbClr val="245590"/>
                </a:solidFill>
              </a:rPr>
              <a:t>Аппаратчик-оператор производства продуктов питания из растительного сырья</a:t>
            </a:r>
          </a:p>
        </p:txBody>
      </p:sp>
      <p:sp>
        <p:nvSpPr>
          <p:cNvPr id="11" name="Прямоугольник 7"/>
          <p:cNvSpPr>
            <a:spLocks noChangeArrowheads="1"/>
          </p:cNvSpPr>
          <p:nvPr/>
        </p:nvSpPr>
        <p:spPr bwMode="auto">
          <a:xfrm>
            <a:off x="5724128" y="5787889"/>
            <a:ext cx="1546315" cy="415498"/>
          </a:xfrm>
          <a:prstGeom prst="rect">
            <a:avLst/>
          </a:prstGeom>
          <a:noFill/>
          <a:ln w="9525">
            <a:noFill/>
            <a:miter lim="800000"/>
            <a:headEnd/>
            <a:tailEnd/>
          </a:ln>
        </p:spPr>
        <p:txBody>
          <a:bodyPr wrap="square">
            <a:spAutoFit/>
          </a:bodyPr>
          <a:lstStyle/>
          <a:p>
            <a:pPr>
              <a:spcBef>
                <a:spcPts val="600"/>
              </a:spcBef>
              <a:defRPr/>
            </a:pPr>
            <a:r>
              <a:rPr lang="ru-RU" sz="2000" b="1" dirty="0">
                <a:solidFill>
                  <a:schemeClr val="accent2"/>
                </a:solidFill>
              </a:rPr>
              <a:t>БЮДЖЕТ</a:t>
            </a:r>
          </a:p>
        </p:txBody>
      </p:sp>
      <p:pic>
        <p:nvPicPr>
          <p:cNvPr id="12" name="Picture 2" descr="D:\диск д\work\КОНКУРСЫ\15-16\Сайт_Радиотехники\КОНКУРС_РАДИОМЕХАНИКИ\ШАПКА_Радиомеханик.jpg">
            <a:extLst>
              <a:ext uri="{FF2B5EF4-FFF2-40B4-BE49-F238E27FC236}">
                <a16:creationId xmlns:a16="http://schemas.microsoft.com/office/drawing/2014/main" id="{7EC18C04-9E64-4187-A180-4A4E8887066F}"/>
              </a:ext>
            </a:extLst>
          </p:cNvPr>
          <p:cNvPicPr>
            <a:picLocks noChangeAspect="1" noChangeArrowheads="1"/>
          </p:cNvPicPr>
          <p:nvPr/>
        </p:nvPicPr>
        <p:blipFill>
          <a:blip r:embed="rId3" cstate="print"/>
          <a:srcRect/>
          <a:stretch>
            <a:fillRect/>
          </a:stretch>
        </p:blipFill>
        <p:spPr bwMode="auto">
          <a:xfrm>
            <a:off x="-3007" y="995130"/>
            <a:ext cx="9252520" cy="593725"/>
          </a:xfrm>
          <a:prstGeom prst="rect">
            <a:avLst/>
          </a:prstGeom>
          <a:noFill/>
          <a:ln w="9525">
            <a:noFill/>
            <a:miter lim="800000"/>
            <a:headEnd/>
            <a:tailEnd/>
          </a:ln>
          <a:scene3d>
            <a:camera prst="orthographicFront"/>
            <a:lightRig rig="threePt" dir="t"/>
          </a:scene3d>
          <a:sp3d>
            <a:bevelT/>
          </a:sp3d>
        </p:spPr>
      </p:pic>
      <p:grpSp>
        <p:nvGrpSpPr>
          <p:cNvPr id="13" name="Группа 11">
            <a:extLst>
              <a:ext uri="{FF2B5EF4-FFF2-40B4-BE49-F238E27FC236}">
                <a16:creationId xmlns:a16="http://schemas.microsoft.com/office/drawing/2014/main" id="{B0C671F9-1F4A-406B-9BB7-4695C1307B08}"/>
              </a:ext>
            </a:extLst>
          </p:cNvPr>
          <p:cNvGrpSpPr>
            <a:grpSpLocks/>
          </p:cNvGrpSpPr>
          <p:nvPr/>
        </p:nvGrpSpPr>
        <p:grpSpPr bwMode="auto">
          <a:xfrm>
            <a:off x="-108520" y="6151369"/>
            <a:ext cx="9252520" cy="705669"/>
            <a:chOff x="179512" y="4077071"/>
            <a:chExt cx="6768752" cy="409203"/>
          </a:xfrm>
        </p:grpSpPr>
        <p:pic>
          <p:nvPicPr>
            <p:cNvPr id="14" name="Picture 1" descr="D:\диск д\work\рабочий стол\14 г\шапка сайта\Черновые\ШАПКА3.jpg">
              <a:extLst>
                <a:ext uri="{FF2B5EF4-FFF2-40B4-BE49-F238E27FC236}">
                  <a16:creationId xmlns:a16="http://schemas.microsoft.com/office/drawing/2014/main" id="{994FF256-29C3-47CA-8BAC-9F67539A90D2}"/>
                </a:ext>
              </a:extLst>
            </p:cNvPr>
            <p:cNvPicPr>
              <a:picLocks noChangeAspect="1" noChangeArrowheads="1"/>
            </p:cNvPicPr>
            <p:nvPr/>
          </p:nvPicPr>
          <p:blipFill>
            <a:blip r:embed="rId4" cstate="print"/>
            <a:srcRect l="21600" t="65108" r="10001" b="-800"/>
            <a:stretch>
              <a:fillRect/>
            </a:stretch>
          </p:blipFill>
          <p:spPr bwMode="auto">
            <a:xfrm>
              <a:off x="179512" y="4077071"/>
              <a:ext cx="6768752" cy="409203"/>
            </a:xfrm>
            <a:prstGeom prst="rect">
              <a:avLst/>
            </a:prstGeom>
            <a:noFill/>
            <a:ln w="9525">
              <a:noFill/>
              <a:miter lim="800000"/>
              <a:headEnd/>
              <a:tailEnd/>
            </a:ln>
          </p:spPr>
        </p:pic>
        <p:pic>
          <p:nvPicPr>
            <p:cNvPr id="15" name="Picture 2" descr="C:\Users\ДюскинаЛП\Desktop\Приемная комиссия\Рисунок7.png">
              <a:extLst>
                <a:ext uri="{FF2B5EF4-FFF2-40B4-BE49-F238E27FC236}">
                  <a16:creationId xmlns:a16="http://schemas.microsoft.com/office/drawing/2014/main" id="{AEB75999-FC03-4D64-ADAA-79C3FEAA2AA5}"/>
                </a:ext>
              </a:extLst>
            </p:cNvPr>
            <p:cNvPicPr>
              <a:picLocks noChangeAspect="1" noChangeArrowheads="1"/>
            </p:cNvPicPr>
            <p:nvPr/>
          </p:nvPicPr>
          <p:blipFill>
            <a:blip r:embed="rId5" cstate="print"/>
            <a:srcRect l="23842" r="25130" b="10358"/>
            <a:stretch>
              <a:fillRect/>
            </a:stretch>
          </p:blipFill>
          <p:spPr bwMode="auto">
            <a:xfrm>
              <a:off x="683568" y="4098801"/>
              <a:ext cx="5616624" cy="360040"/>
            </a:xfrm>
            <a:prstGeom prst="rect">
              <a:avLst/>
            </a:prstGeom>
            <a:noFill/>
            <a:ln w="9525">
              <a:noFill/>
              <a:miter lim="800000"/>
              <a:headEnd/>
              <a:tailEnd/>
            </a:ln>
          </p:spPr>
        </p:pic>
      </p:grpSp>
      <p:pic>
        <p:nvPicPr>
          <p:cNvPr id="4" name="Рисунок 3"/>
          <p:cNvPicPr>
            <a:picLocks noChangeAspect="1"/>
          </p:cNvPicPr>
          <p:nvPr/>
        </p:nvPicPr>
        <p:blipFill>
          <a:blip r:embed="rId6"/>
          <a:stretch>
            <a:fillRect/>
          </a:stretch>
        </p:blipFill>
        <p:spPr>
          <a:xfrm>
            <a:off x="329355" y="1844824"/>
            <a:ext cx="3889382" cy="2592288"/>
          </a:xfrm>
          <a:prstGeom prst="rect">
            <a:avLst/>
          </a:prstGeom>
        </p:spPr>
      </p:pic>
    </p:spTree>
    <p:extLst>
      <p:ext uri="{BB962C8B-B14F-4D97-AF65-F5344CB8AC3E}">
        <p14:creationId xmlns:p14="http://schemas.microsoft.com/office/powerpoint/2010/main" val="3599261533"/>
      </p:ext>
    </p:extLst>
  </p:cSld>
  <p:clrMapOvr>
    <a:masterClrMapping/>
  </p:clrMapOvr>
  <p:transition spd="med" advClick="0" advTm="1807000">
    <p:split dir="in"/>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72833" y="0"/>
            <a:ext cx="3780420" cy="1143000"/>
          </a:xfrm>
        </p:spPr>
        <p:txBody>
          <a:bodyPr>
            <a:normAutofit/>
          </a:bodyPr>
          <a:lstStyle/>
          <a:p>
            <a:pPr algn="l"/>
            <a:r>
              <a:rPr lang="ru-RU" sz="4800" b="1" dirty="0">
                <a:solidFill>
                  <a:schemeClr val="tx2">
                    <a:lumMod val="75000"/>
                  </a:schemeClr>
                </a:solidFill>
                <a:latin typeface="+mn-lt"/>
                <a:ea typeface="+mn-ea"/>
                <a:cs typeface="+mn-cs"/>
              </a:rPr>
              <a:t>ОБЩЕЖИТИЕ</a:t>
            </a:r>
          </a:p>
        </p:txBody>
      </p:sp>
      <p:pic>
        <p:nvPicPr>
          <p:cNvPr id="1026" name="Picture 2"/>
          <p:cNvPicPr>
            <a:picLocks noChangeAspect="1" noChangeArrowheads="1"/>
          </p:cNvPicPr>
          <p:nvPr/>
        </p:nvPicPr>
        <p:blipFill>
          <a:blip r:embed="rId3" cstate="print"/>
          <a:srcRect/>
          <a:stretch>
            <a:fillRect/>
          </a:stretch>
        </p:blipFill>
        <p:spPr bwMode="auto">
          <a:xfrm>
            <a:off x="6145715" y="2492896"/>
            <a:ext cx="2520281" cy="3401738"/>
          </a:xfrm>
          <a:prstGeom prst="rect">
            <a:avLst/>
          </a:prstGeom>
          <a:ln>
            <a:noFill/>
          </a:ln>
          <a:effectLst>
            <a:outerShdw blurRad="292100" dist="139700" dir="2700000" algn="tl" rotWithShape="0">
              <a:srgbClr val="333333">
                <a:alpha val="65000"/>
              </a:srgbClr>
            </a:outerShdw>
          </a:effectLst>
        </p:spPr>
      </p:pic>
      <p:pic>
        <p:nvPicPr>
          <p:cNvPr id="1027" name="Picture 3" descr="C:\Users\Материалист\Downloads\20220727_094518.jpg"/>
          <p:cNvPicPr>
            <a:picLocks noChangeAspect="1" noChangeArrowheads="1"/>
          </p:cNvPicPr>
          <p:nvPr/>
        </p:nvPicPr>
        <p:blipFill>
          <a:blip r:embed="rId4" cstate="print"/>
          <a:srcRect/>
          <a:stretch>
            <a:fillRect/>
          </a:stretch>
        </p:blipFill>
        <p:spPr bwMode="auto">
          <a:xfrm>
            <a:off x="139753" y="1484784"/>
            <a:ext cx="5217266" cy="2902330"/>
          </a:xfrm>
          <a:prstGeom prst="rect">
            <a:avLst/>
          </a:prstGeom>
          <a:noFill/>
        </p:spPr>
      </p:pic>
      <p:sp>
        <p:nvSpPr>
          <p:cNvPr id="6" name="TextBox 5"/>
          <p:cNvSpPr txBox="1"/>
          <p:nvPr/>
        </p:nvSpPr>
        <p:spPr>
          <a:xfrm>
            <a:off x="1738144" y="4728898"/>
            <a:ext cx="2520280" cy="769441"/>
          </a:xfrm>
          <a:prstGeom prst="rect">
            <a:avLst/>
          </a:prstGeom>
          <a:noFill/>
        </p:spPr>
        <p:txBody>
          <a:bodyPr wrap="square" rtlCol="0">
            <a:spAutoFit/>
          </a:bodyPr>
          <a:lstStyle/>
          <a:p>
            <a:r>
              <a:rPr lang="ru-RU" sz="4400" b="1" dirty="0"/>
              <a:t>249  мест</a:t>
            </a:r>
          </a:p>
        </p:txBody>
      </p:sp>
    </p:spTree>
  </p:cSld>
  <p:clrMapOvr>
    <a:masterClrMapping/>
  </p:clrMapOvr>
  <p:transition advTm="1800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300466"/>
            <a:ext cx="1812399" cy="1812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203142"/>
            <a:ext cx="2583908" cy="1625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9236" y="3329291"/>
            <a:ext cx="3483757" cy="1466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Заголовок 1"/>
          <p:cNvSpPr txBox="1">
            <a:spLocks/>
          </p:cNvSpPr>
          <p:nvPr/>
        </p:nvSpPr>
        <p:spPr>
          <a:xfrm>
            <a:off x="323528" y="188640"/>
            <a:ext cx="5400600" cy="1143000"/>
          </a:xfrm>
          <a:prstGeom prst="rect">
            <a:avLst/>
          </a:prstGeom>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4800" b="1" dirty="0">
                <a:solidFill>
                  <a:schemeClr val="tx2">
                    <a:lumMod val="75000"/>
                  </a:schemeClr>
                </a:solidFill>
                <a:latin typeface="+mn-lt"/>
                <a:ea typeface="+mn-ea"/>
                <a:cs typeface="+mn-cs"/>
              </a:rPr>
              <a:t>НАШИ СОЦИАЛЬНЫЕ ПАРТНЕРЫ</a:t>
            </a:r>
          </a:p>
        </p:txBody>
      </p:sp>
      <p:grpSp>
        <p:nvGrpSpPr>
          <p:cNvPr id="6" name="Группа 11">
            <a:extLst>
              <a:ext uri="{FF2B5EF4-FFF2-40B4-BE49-F238E27FC236}">
                <a16:creationId xmlns:a16="http://schemas.microsoft.com/office/drawing/2014/main" id="{B6A051C4-839F-4AE2-BC65-E32DEDC02BF2}"/>
              </a:ext>
            </a:extLst>
          </p:cNvPr>
          <p:cNvGrpSpPr>
            <a:grpSpLocks/>
          </p:cNvGrpSpPr>
          <p:nvPr/>
        </p:nvGrpSpPr>
        <p:grpSpPr bwMode="auto">
          <a:xfrm>
            <a:off x="-72008" y="6151369"/>
            <a:ext cx="9216008" cy="705669"/>
            <a:chOff x="179512" y="4077071"/>
            <a:chExt cx="6768752" cy="409203"/>
          </a:xfrm>
        </p:grpSpPr>
        <p:pic>
          <p:nvPicPr>
            <p:cNvPr id="7" name="Picture 1" descr="D:\диск д\work\рабочий стол\14 г\шапка сайта\Черновые\ШАПКА3.jpg">
              <a:extLst>
                <a:ext uri="{FF2B5EF4-FFF2-40B4-BE49-F238E27FC236}">
                  <a16:creationId xmlns:a16="http://schemas.microsoft.com/office/drawing/2014/main" id="{7EFE35C1-6028-4366-824B-7CD8F9EDC104}"/>
                </a:ext>
              </a:extLst>
            </p:cNvPr>
            <p:cNvPicPr>
              <a:picLocks noChangeAspect="1" noChangeArrowheads="1"/>
            </p:cNvPicPr>
            <p:nvPr/>
          </p:nvPicPr>
          <p:blipFill>
            <a:blip r:embed="rId6" cstate="print"/>
            <a:srcRect l="21600" t="65108" r="10001" b="-800"/>
            <a:stretch>
              <a:fillRect/>
            </a:stretch>
          </p:blipFill>
          <p:spPr bwMode="auto">
            <a:xfrm>
              <a:off x="179512" y="4077071"/>
              <a:ext cx="6768752" cy="409203"/>
            </a:xfrm>
            <a:prstGeom prst="rect">
              <a:avLst/>
            </a:prstGeom>
            <a:noFill/>
            <a:ln w="9525">
              <a:noFill/>
              <a:miter lim="800000"/>
              <a:headEnd/>
              <a:tailEnd/>
            </a:ln>
          </p:spPr>
        </p:pic>
        <p:pic>
          <p:nvPicPr>
            <p:cNvPr id="8" name="Picture 2" descr="C:\Users\ДюскинаЛП\Desktop\Приемная комиссия\Рисунок7.png">
              <a:extLst>
                <a:ext uri="{FF2B5EF4-FFF2-40B4-BE49-F238E27FC236}">
                  <a16:creationId xmlns:a16="http://schemas.microsoft.com/office/drawing/2014/main" id="{0F108DB8-433F-48E7-93AF-448AE7ED1529}"/>
                </a:ext>
              </a:extLst>
            </p:cNvPr>
            <p:cNvPicPr>
              <a:picLocks noChangeAspect="1" noChangeArrowheads="1"/>
            </p:cNvPicPr>
            <p:nvPr/>
          </p:nvPicPr>
          <p:blipFill>
            <a:blip r:embed="rId7" cstate="print"/>
            <a:srcRect l="23842" r="25130" b="10358"/>
            <a:stretch>
              <a:fillRect/>
            </a:stretch>
          </p:blipFill>
          <p:spPr bwMode="auto">
            <a:xfrm>
              <a:off x="683568" y="4098801"/>
              <a:ext cx="5616624" cy="360040"/>
            </a:xfrm>
            <a:prstGeom prst="rect">
              <a:avLst/>
            </a:prstGeom>
            <a:noFill/>
            <a:ln w="9525">
              <a:noFill/>
              <a:miter lim="800000"/>
              <a:headEnd/>
              <a:tailEnd/>
            </a:ln>
          </p:spPr>
        </p:pic>
      </p:grpSp>
      <p:pic>
        <p:nvPicPr>
          <p:cNvPr id="2" name="Рисунок 1">
            <a:extLst>
              <a:ext uri="{FF2B5EF4-FFF2-40B4-BE49-F238E27FC236}">
                <a16:creationId xmlns:a16="http://schemas.microsoft.com/office/drawing/2014/main" id="{F4737A75-847F-4B74-A135-15787C800A5C}"/>
              </a:ext>
            </a:extLst>
          </p:cNvPr>
          <p:cNvPicPr>
            <a:picLocks noChangeAspect="1"/>
          </p:cNvPicPr>
          <p:nvPr/>
        </p:nvPicPr>
        <p:blipFill rotWithShape="1">
          <a:blip r:embed="rId8" cstate="print"/>
          <a:srcRect r="14181"/>
          <a:stretch/>
        </p:blipFill>
        <p:spPr>
          <a:xfrm>
            <a:off x="5174768" y="1334724"/>
            <a:ext cx="2061528" cy="1834626"/>
          </a:xfrm>
          <a:prstGeom prst="rect">
            <a:avLst/>
          </a:prstGeom>
        </p:spPr>
      </p:pic>
      <p:pic>
        <p:nvPicPr>
          <p:cNvPr id="3" name="Рисунок 2">
            <a:extLst>
              <a:ext uri="{FF2B5EF4-FFF2-40B4-BE49-F238E27FC236}">
                <a16:creationId xmlns:a16="http://schemas.microsoft.com/office/drawing/2014/main" id="{E9D4207D-E8DC-4B2D-84D6-0FD5A3E7C191}"/>
              </a:ext>
            </a:extLst>
          </p:cNvPr>
          <p:cNvPicPr>
            <a:picLocks noChangeAspect="1"/>
          </p:cNvPicPr>
          <p:nvPr/>
        </p:nvPicPr>
        <p:blipFill>
          <a:blip r:embed="rId9" cstate="print"/>
          <a:stretch>
            <a:fillRect/>
          </a:stretch>
        </p:blipFill>
        <p:spPr>
          <a:xfrm>
            <a:off x="2841884" y="1300466"/>
            <a:ext cx="2176287" cy="1823375"/>
          </a:xfrm>
          <a:prstGeom prst="rect">
            <a:avLst/>
          </a:prstGeom>
        </p:spPr>
      </p:pic>
      <p:pic>
        <p:nvPicPr>
          <p:cNvPr id="4" name="Рисунок 3">
            <a:extLst>
              <a:ext uri="{FF2B5EF4-FFF2-40B4-BE49-F238E27FC236}">
                <a16:creationId xmlns:a16="http://schemas.microsoft.com/office/drawing/2014/main" id="{0496CF2B-E79C-45B4-9429-E2D193AEA373}"/>
              </a:ext>
            </a:extLst>
          </p:cNvPr>
          <p:cNvPicPr>
            <a:picLocks noChangeAspect="1"/>
          </p:cNvPicPr>
          <p:nvPr/>
        </p:nvPicPr>
        <p:blipFill rotWithShape="1">
          <a:blip r:embed="rId10" cstate="print"/>
          <a:srcRect t="22424"/>
          <a:stretch/>
        </p:blipFill>
        <p:spPr>
          <a:xfrm>
            <a:off x="-72008" y="5110516"/>
            <a:ext cx="3810532" cy="1086355"/>
          </a:xfrm>
          <a:prstGeom prst="rect">
            <a:avLst/>
          </a:prstGeom>
        </p:spPr>
      </p:pic>
      <p:pic>
        <p:nvPicPr>
          <p:cNvPr id="9" name="Рисунок 8">
            <a:extLst>
              <a:ext uri="{FF2B5EF4-FFF2-40B4-BE49-F238E27FC236}">
                <a16:creationId xmlns:a16="http://schemas.microsoft.com/office/drawing/2014/main" id="{302B9829-B1AD-4F29-8800-8D710B92D5C6}"/>
              </a:ext>
            </a:extLst>
          </p:cNvPr>
          <p:cNvPicPr>
            <a:picLocks noChangeAspect="1"/>
          </p:cNvPicPr>
          <p:nvPr/>
        </p:nvPicPr>
        <p:blipFill>
          <a:blip r:embed="rId11" cstate="print"/>
          <a:stretch>
            <a:fillRect/>
          </a:stretch>
        </p:blipFill>
        <p:spPr>
          <a:xfrm>
            <a:off x="7485173" y="2346122"/>
            <a:ext cx="1304414" cy="1259945"/>
          </a:xfrm>
          <a:prstGeom prst="rect">
            <a:avLst/>
          </a:prstGeom>
          <a:ln>
            <a:noFill/>
          </a:ln>
          <a:effectLst>
            <a:softEdge rad="112500"/>
          </a:effectLst>
        </p:spPr>
      </p:pic>
      <p:pic>
        <p:nvPicPr>
          <p:cNvPr id="10" name="Рисунок 9">
            <a:extLst>
              <a:ext uri="{FF2B5EF4-FFF2-40B4-BE49-F238E27FC236}">
                <a16:creationId xmlns:a16="http://schemas.microsoft.com/office/drawing/2014/main" id="{77E13E8E-33F3-448F-814B-D61D4B99DC2E}"/>
              </a:ext>
            </a:extLst>
          </p:cNvPr>
          <p:cNvPicPr>
            <a:picLocks noChangeAspect="1"/>
          </p:cNvPicPr>
          <p:nvPr/>
        </p:nvPicPr>
        <p:blipFill rotWithShape="1">
          <a:blip r:embed="rId12" cstate="print"/>
          <a:srcRect l="13491" t="19415" r="14497" b="3431"/>
          <a:stretch/>
        </p:blipFill>
        <p:spPr>
          <a:xfrm>
            <a:off x="7693748" y="3920918"/>
            <a:ext cx="1162031" cy="1198913"/>
          </a:xfrm>
          <a:prstGeom prst="rect">
            <a:avLst/>
          </a:prstGeom>
        </p:spPr>
      </p:pic>
      <p:pic>
        <p:nvPicPr>
          <p:cNvPr id="11" name="Рисунок 10">
            <a:extLst>
              <a:ext uri="{FF2B5EF4-FFF2-40B4-BE49-F238E27FC236}">
                <a16:creationId xmlns:a16="http://schemas.microsoft.com/office/drawing/2014/main" id="{E17F16BC-0378-45FE-B32A-949FBB2935B0}"/>
              </a:ext>
            </a:extLst>
          </p:cNvPr>
          <p:cNvPicPr>
            <a:picLocks noChangeAspect="1"/>
          </p:cNvPicPr>
          <p:nvPr/>
        </p:nvPicPr>
        <p:blipFill rotWithShape="1">
          <a:blip r:embed="rId13" cstate="print"/>
          <a:srcRect l="5449" r="5545"/>
          <a:stretch/>
        </p:blipFill>
        <p:spPr>
          <a:xfrm>
            <a:off x="4716016" y="5119831"/>
            <a:ext cx="3855002" cy="1040110"/>
          </a:xfrm>
          <a:prstGeom prst="rect">
            <a:avLst/>
          </a:prstGeom>
        </p:spPr>
      </p:pic>
    </p:spTree>
    <p:extLst>
      <p:ext uri="{BB962C8B-B14F-4D97-AF65-F5344CB8AC3E}">
        <p14:creationId xmlns:p14="http://schemas.microsoft.com/office/powerpoint/2010/main" val="742405809"/>
      </p:ext>
    </p:extLst>
  </p:cSld>
  <p:clrMapOvr>
    <a:masterClrMapping/>
  </p:clrMapOvr>
  <p:transition advTm="1800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60648"/>
            <a:ext cx="6696744" cy="1143000"/>
          </a:xfrm>
        </p:spPr>
        <p:txBody>
          <a:bodyPr vert="horz" lIns="91440" tIns="45720" rIns="91440" bIns="45720" rtlCol="0" anchor="ctr">
            <a:normAutofit fontScale="90000"/>
          </a:bodyPr>
          <a:lstStyle/>
          <a:p>
            <a:r>
              <a:rPr lang="ru-RU" sz="4800" b="1" dirty="0">
                <a:solidFill>
                  <a:schemeClr val="tx2">
                    <a:lumMod val="75000"/>
                  </a:schemeClr>
                </a:solidFill>
                <a:latin typeface="+mn-lt"/>
                <a:ea typeface="+mn-ea"/>
                <a:cs typeface="+mn-cs"/>
              </a:rPr>
              <a:t>ВНЕУЧЕБНАЯ ДЕЯТЕЛЬНОСТЬ</a:t>
            </a:r>
          </a:p>
        </p:txBody>
      </p:sp>
      <p:sp>
        <p:nvSpPr>
          <p:cNvPr id="3" name="Содержимое 2"/>
          <p:cNvSpPr>
            <a:spLocks noGrp="1"/>
          </p:cNvSpPr>
          <p:nvPr>
            <p:ph idx="1"/>
          </p:nvPr>
        </p:nvSpPr>
        <p:spPr>
          <a:xfrm>
            <a:off x="179512" y="1772816"/>
            <a:ext cx="8229600" cy="4176464"/>
          </a:xfrm>
        </p:spPr>
        <p:txBody>
          <a:bodyPr>
            <a:normAutofit fontScale="47500" lnSpcReduction="20000"/>
          </a:bodyPr>
          <a:lstStyle/>
          <a:p>
            <a:pPr algn="just">
              <a:lnSpc>
                <a:spcPct val="140000"/>
              </a:lnSpc>
            </a:pPr>
            <a:r>
              <a:rPr lang="ru-RU" b="1" dirty="0"/>
              <a:t>Мероприятия различных направленностей </a:t>
            </a:r>
            <a:r>
              <a:rPr lang="ru-RU" dirty="0"/>
              <a:t>( в том числе с выходом из колледжа) – культурные, гражданско-патриотические, экологические, спортивные и </a:t>
            </a:r>
            <a:r>
              <a:rPr lang="ru-RU" dirty="0" err="1"/>
              <a:t>здоровьесберегающие</a:t>
            </a:r>
            <a:r>
              <a:rPr lang="ru-RU" dirty="0"/>
              <a:t>, </a:t>
            </a:r>
            <a:r>
              <a:rPr lang="ru-RU" dirty="0" err="1"/>
              <a:t>бизнесориентирующие</a:t>
            </a:r>
            <a:r>
              <a:rPr lang="ru-RU" dirty="0"/>
              <a:t>, направленные на профилактику  деструктивных проявлений в молодежной среде.</a:t>
            </a:r>
          </a:p>
          <a:p>
            <a:pPr algn="just">
              <a:lnSpc>
                <a:spcPct val="140000"/>
              </a:lnSpc>
            </a:pPr>
            <a:r>
              <a:rPr lang="ru-RU" b="1" dirty="0"/>
              <a:t>Участие в деятельности студенческого совета, волонтерского центра «Мы вместе», </a:t>
            </a:r>
            <a:r>
              <a:rPr lang="ru-RU" b="1" dirty="0" err="1"/>
              <a:t>медиацентре</a:t>
            </a:r>
            <a:r>
              <a:rPr lang="ru-RU" b="1" dirty="0"/>
              <a:t>, спортивного клуба.</a:t>
            </a:r>
          </a:p>
          <a:p>
            <a:pPr algn="just">
              <a:lnSpc>
                <a:spcPct val="140000"/>
              </a:lnSpc>
            </a:pPr>
            <a:r>
              <a:rPr lang="ru-RU" b="1" dirty="0"/>
              <a:t>Участие в деятельности Российского движения детей и молодёжи «Движение Первых».</a:t>
            </a:r>
          </a:p>
          <a:p>
            <a:pPr algn="just">
              <a:lnSpc>
                <a:spcPct val="140000"/>
              </a:lnSpc>
            </a:pPr>
            <a:r>
              <a:rPr lang="ru-RU" b="1" dirty="0"/>
              <a:t>Посещение секций и кружков колледжа и ДУМ «Магнит».</a:t>
            </a:r>
          </a:p>
          <a:p>
            <a:pPr algn="just">
              <a:lnSpc>
                <a:spcPct val="140000"/>
              </a:lnSpc>
            </a:pPr>
            <a:r>
              <a:rPr lang="ru-RU" b="1" dirty="0"/>
              <a:t>Подготовка и участие в спортивных соревнованиях, конкурсах различных уровней и направлений.</a:t>
            </a:r>
          </a:p>
          <a:p>
            <a:pPr algn="just">
              <a:lnSpc>
                <a:spcPct val="140000"/>
              </a:lnSpc>
            </a:pPr>
            <a:r>
              <a:rPr lang="ru-RU" b="1" dirty="0"/>
              <a:t>Участие в конкурсах «Студент года», «Студенческая весна», «Я вхожу в мир искусств».</a:t>
            </a:r>
          </a:p>
          <a:p>
            <a:pPr algn="just">
              <a:lnSpc>
                <a:spcPct val="140000"/>
              </a:lnSpc>
            </a:pPr>
            <a:r>
              <a:rPr lang="ru-RU" b="1" dirty="0"/>
              <a:t>При наличии успехов в учебе, грамот и дипломов - возможность получения Премии Законодательного Собрания Челябинской области, стипендии Президента РФ.</a:t>
            </a:r>
          </a:p>
          <a:p>
            <a:pPr algn="just">
              <a:lnSpc>
                <a:spcPct val="140000"/>
              </a:lnSpc>
            </a:pPr>
            <a:endParaRPr lang="ru-RU" b="1" dirty="0"/>
          </a:p>
          <a:p>
            <a:pPr algn="just">
              <a:lnSpc>
                <a:spcPct val="140000"/>
              </a:lnSpc>
            </a:pPr>
            <a:endParaRPr lang="ru-RU" dirty="0"/>
          </a:p>
          <a:p>
            <a:pPr algn="just">
              <a:lnSpc>
                <a:spcPct val="140000"/>
              </a:lnSpc>
            </a:pPr>
            <a:endParaRPr lang="ru-RU" dirty="0"/>
          </a:p>
          <a:p>
            <a:pPr algn="just">
              <a:lnSpc>
                <a:spcPct val="140000"/>
              </a:lnSpc>
            </a:pPr>
            <a:endParaRPr lang="ru-RU" dirty="0"/>
          </a:p>
        </p:txBody>
      </p:sp>
    </p:spTree>
  </p:cSld>
  <p:clrMapOvr>
    <a:masterClrMapping/>
  </p:clrMapOvr>
  <p:transition advTm="1800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ECBB9D4C-68B6-4A27-B587-F37AA8E546CB}"/>
              </a:ext>
            </a:extLst>
          </p:cNvPr>
          <p:cNvSpPr/>
          <p:nvPr/>
        </p:nvSpPr>
        <p:spPr>
          <a:xfrm>
            <a:off x="-108520" y="0"/>
            <a:ext cx="9252520" cy="6858000"/>
          </a:xfrm>
          <a:prstGeom prst="rect">
            <a:avLst/>
          </a:prstGeom>
          <a:solidFill>
            <a:srgbClr val="E7F0F9"/>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3861048"/>
            <a:ext cx="3522984" cy="238542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D:\диск д\work\ФОТО\17-18\Конкурс фолькльорных кол\ALI_5994.JPG"/>
          <p:cNvPicPr>
            <a:picLocks noChangeAspect="1" noChangeArrowheads="1"/>
          </p:cNvPicPr>
          <p:nvPr/>
        </p:nvPicPr>
        <p:blipFill>
          <a:blip r:embed="rId4" cstate="print"/>
          <a:srcRect/>
          <a:stretch>
            <a:fillRect/>
          </a:stretch>
        </p:blipFill>
        <p:spPr bwMode="auto">
          <a:xfrm>
            <a:off x="4644008" y="3717032"/>
            <a:ext cx="3961121" cy="2640748"/>
          </a:xfrm>
          <a:prstGeom prst="rect">
            <a:avLst/>
          </a:prstGeom>
          <a:ln>
            <a:noFill/>
          </a:ln>
          <a:effectLst>
            <a:softEdge rad="112500"/>
          </a:effectLst>
        </p:spPr>
      </p:pic>
      <p:pic>
        <p:nvPicPr>
          <p:cNvPr id="8" name="Picture 7" descr="Y:\Спицын В.А\мероприятия\Ноябрь\ЮТМО баскет\Фото (Спицин)\IMG_1901.JPG"/>
          <p:cNvPicPr>
            <a:picLocks noChangeAspect="1" noChangeArrowheads="1"/>
          </p:cNvPicPr>
          <p:nvPr/>
        </p:nvPicPr>
        <p:blipFill>
          <a:blip r:embed="rId5" cstate="print"/>
          <a:srcRect/>
          <a:stretch>
            <a:fillRect/>
          </a:stretch>
        </p:blipFill>
        <p:spPr bwMode="auto">
          <a:xfrm>
            <a:off x="683568" y="908720"/>
            <a:ext cx="3672408" cy="2374017"/>
          </a:xfrm>
          <a:prstGeom prst="rect">
            <a:avLst/>
          </a:prstGeom>
          <a:ln>
            <a:noFill/>
          </a:ln>
          <a:effectLst>
            <a:softEdge rad="112500"/>
          </a:effectLst>
        </p:spPr>
      </p:pic>
      <p:pic>
        <p:nvPicPr>
          <p:cNvPr id="9" name="Picture 2" descr="Y:\Спицын В.А\Призывник 22\DSC_4885.JPG"/>
          <p:cNvPicPr>
            <a:picLocks noChangeAspect="1" noChangeArrowheads="1"/>
          </p:cNvPicPr>
          <p:nvPr/>
        </p:nvPicPr>
        <p:blipFill>
          <a:blip r:embed="rId6" cstate="print"/>
          <a:srcRect/>
          <a:stretch>
            <a:fillRect/>
          </a:stretch>
        </p:blipFill>
        <p:spPr bwMode="auto">
          <a:xfrm>
            <a:off x="5148064" y="980728"/>
            <a:ext cx="3168352" cy="2160240"/>
          </a:xfrm>
          <a:prstGeom prst="rect">
            <a:avLst/>
          </a:prstGeom>
          <a:ln>
            <a:noFill/>
          </a:ln>
          <a:effectLst>
            <a:softEdge rad="112500"/>
          </a:effectLst>
        </p:spPr>
      </p:pic>
      <p:grpSp>
        <p:nvGrpSpPr>
          <p:cNvPr id="10" name="Группа 11">
            <a:extLst>
              <a:ext uri="{FF2B5EF4-FFF2-40B4-BE49-F238E27FC236}">
                <a16:creationId xmlns:a16="http://schemas.microsoft.com/office/drawing/2014/main" id="{4C69E84D-5453-45E0-8F2E-1129BDD14CC1}"/>
              </a:ext>
            </a:extLst>
          </p:cNvPr>
          <p:cNvGrpSpPr>
            <a:grpSpLocks/>
          </p:cNvGrpSpPr>
          <p:nvPr/>
        </p:nvGrpSpPr>
        <p:grpSpPr bwMode="auto">
          <a:xfrm>
            <a:off x="-72008" y="6151369"/>
            <a:ext cx="9216008" cy="705669"/>
            <a:chOff x="179512" y="4077071"/>
            <a:chExt cx="6768752" cy="409203"/>
          </a:xfrm>
        </p:grpSpPr>
        <p:pic>
          <p:nvPicPr>
            <p:cNvPr id="11" name="Picture 1" descr="D:\диск д\work\рабочий стол\14 г\шапка сайта\Черновые\ШАПКА3.jpg">
              <a:extLst>
                <a:ext uri="{FF2B5EF4-FFF2-40B4-BE49-F238E27FC236}">
                  <a16:creationId xmlns:a16="http://schemas.microsoft.com/office/drawing/2014/main" id="{7E18B512-B5CD-408B-80BD-1D0118F59A59}"/>
                </a:ext>
              </a:extLst>
            </p:cNvPr>
            <p:cNvPicPr>
              <a:picLocks noChangeAspect="1" noChangeArrowheads="1"/>
            </p:cNvPicPr>
            <p:nvPr/>
          </p:nvPicPr>
          <p:blipFill>
            <a:blip r:embed="rId7" cstate="print"/>
            <a:srcRect l="21600" t="65108" r="10001" b="-800"/>
            <a:stretch>
              <a:fillRect/>
            </a:stretch>
          </p:blipFill>
          <p:spPr bwMode="auto">
            <a:xfrm>
              <a:off x="179512" y="4077071"/>
              <a:ext cx="6768752" cy="409203"/>
            </a:xfrm>
            <a:prstGeom prst="rect">
              <a:avLst/>
            </a:prstGeom>
            <a:noFill/>
            <a:ln w="9525">
              <a:noFill/>
              <a:miter lim="800000"/>
              <a:headEnd/>
              <a:tailEnd/>
            </a:ln>
          </p:spPr>
        </p:pic>
        <p:pic>
          <p:nvPicPr>
            <p:cNvPr id="12" name="Picture 2" descr="C:\Users\ДюскинаЛП\Desktop\Приемная комиссия\Рисунок7.png">
              <a:extLst>
                <a:ext uri="{FF2B5EF4-FFF2-40B4-BE49-F238E27FC236}">
                  <a16:creationId xmlns:a16="http://schemas.microsoft.com/office/drawing/2014/main" id="{E5CEF408-53C0-4002-A86C-1A60A6B27C1E}"/>
                </a:ext>
              </a:extLst>
            </p:cNvPr>
            <p:cNvPicPr>
              <a:picLocks noChangeAspect="1" noChangeArrowheads="1"/>
            </p:cNvPicPr>
            <p:nvPr/>
          </p:nvPicPr>
          <p:blipFill>
            <a:blip r:embed="rId8" cstate="print"/>
            <a:srcRect l="23842" r="25130" b="10358"/>
            <a:stretch>
              <a:fillRect/>
            </a:stretch>
          </p:blipFill>
          <p:spPr bwMode="auto">
            <a:xfrm>
              <a:off x="683568" y="4098801"/>
              <a:ext cx="5616624" cy="360040"/>
            </a:xfrm>
            <a:prstGeom prst="rect">
              <a:avLst/>
            </a:prstGeom>
            <a:noFill/>
            <a:ln w="9525">
              <a:noFill/>
              <a:miter lim="800000"/>
              <a:headEnd/>
              <a:tailEnd/>
            </a:ln>
          </p:spPr>
        </p:pic>
      </p:grpSp>
    </p:spTree>
  </p:cSld>
  <p:clrMapOvr>
    <a:masterClrMapping/>
  </p:clrMapOvr>
  <p:transition advTm="1800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F77E8D08-B145-453C-BE06-B1E62F6CDF34}"/>
              </a:ext>
            </a:extLst>
          </p:cNvPr>
          <p:cNvSpPr/>
          <p:nvPr/>
        </p:nvSpPr>
        <p:spPr>
          <a:xfrm>
            <a:off x="-108520" y="0"/>
            <a:ext cx="9252520" cy="6858000"/>
          </a:xfrm>
          <a:prstGeom prst="rect">
            <a:avLst/>
          </a:prstGeom>
          <a:solidFill>
            <a:srgbClr val="E7F0F9"/>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332656"/>
            <a:ext cx="3903008" cy="244827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Екатерина\Desktop\11.03.2022\CD9s0Tl3MZQ.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404664"/>
            <a:ext cx="3855262" cy="25510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3645024"/>
            <a:ext cx="4067944" cy="271090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C:\Users\Екатерина\Desktop\11.03.2022\nIZg3TXNNn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2040" y="3645024"/>
            <a:ext cx="3727402" cy="27809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0" name="Группа 11">
            <a:extLst>
              <a:ext uri="{FF2B5EF4-FFF2-40B4-BE49-F238E27FC236}">
                <a16:creationId xmlns:a16="http://schemas.microsoft.com/office/drawing/2014/main" id="{76651846-7520-4D4D-8965-BC3A24D84E8C}"/>
              </a:ext>
            </a:extLst>
          </p:cNvPr>
          <p:cNvGrpSpPr>
            <a:grpSpLocks/>
          </p:cNvGrpSpPr>
          <p:nvPr/>
        </p:nvGrpSpPr>
        <p:grpSpPr bwMode="auto">
          <a:xfrm>
            <a:off x="-72008" y="6151369"/>
            <a:ext cx="9216008" cy="705669"/>
            <a:chOff x="179512" y="4077071"/>
            <a:chExt cx="6768752" cy="409203"/>
          </a:xfrm>
        </p:grpSpPr>
        <p:pic>
          <p:nvPicPr>
            <p:cNvPr id="11" name="Picture 1" descr="D:\диск д\work\рабочий стол\14 г\шапка сайта\Черновые\ШАПКА3.jpg">
              <a:extLst>
                <a:ext uri="{FF2B5EF4-FFF2-40B4-BE49-F238E27FC236}">
                  <a16:creationId xmlns:a16="http://schemas.microsoft.com/office/drawing/2014/main" id="{8D312676-B3F1-466A-B2B5-21E9F328B304}"/>
                </a:ext>
              </a:extLst>
            </p:cNvPr>
            <p:cNvPicPr>
              <a:picLocks noChangeAspect="1" noChangeArrowheads="1"/>
            </p:cNvPicPr>
            <p:nvPr/>
          </p:nvPicPr>
          <p:blipFill>
            <a:blip r:embed="rId7" cstate="print"/>
            <a:srcRect l="21600" t="65108" r="10001" b="-800"/>
            <a:stretch>
              <a:fillRect/>
            </a:stretch>
          </p:blipFill>
          <p:spPr bwMode="auto">
            <a:xfrm>
              <a:off x="179512" y="4077071"/>
              <a:ext cx="6768752" cy="409203"/>
            </a:xfrm>
            <a:prstGeom prst="rect">
              <a:avLst/>
            </a:prstGeom>
            <a:noFill/>
            <a:ln w="9525">
              <a:noFill/>
              <a:miter lim="800000"/>
              <a:headEnd/>
              <a:tailEnd/>
            </a:ln>
          </p:spPr>
        </p:pic>
        <p:pic>
          <p:nvPicPr>
            <p:cNvPr id="12" name="Picture 2" descr="C:\Users\ДюскинаЛП\Desktop\Приемная комиссия\Рисунок7.png">
              <a:extLst>
                <a:ext uri="{FF2B5EF4-FFF2-40B4-BE49-F238E27FC236}">
                  <a16:creationId xmlns:a16="http://schemas.microsoft.com/office/drawing/2014/main" id="{35A68487-15CE-4442-82A9-8F5DF6493B47}"/>
                </a:ext>
              </a:extLst>
            </p:cNvPr>
            <p:cNvPicPr>
              <a:picLocks noChangeAspect="1" noChangeArrowheads="1"/>
            </p:cNvPicPr>
            <p:nvPr/>
          </p:nvPicPr>
          <p:blipFill>
            <a:blip r:embed="rId8" cstate="print"/>
            <a:srcRect l="23842" r="25130" b="10358"/>
            <a:stretch>
              <a:fillRect/>
            </a:stretch>
          </p:blipFill>
          <p:spPr bwMode="auto">
            <a:xfrm>
              <a:off x="683568" y="4098801"/>
              <a:ext cx="5616624" cy="360040"/>
            </a:xfrm>
            <a:prstGeom prst="rect">
              <a:avLst/>
            </a:prstGeom>
            <a:noFill/>
            <a:ln w="9525">
              <a:noFill/>
              <a:miter lim="800000"/>
              <a:headEnd/>
              <a:tailEnd/>
            </a:ln>
          </p:spPr>
        </p:pic>
      </p:grpSp>
    </p:spTree>
  </p:cSld>
  <p:clrMapOvr>
    <a:masterClrMapping/>
  </p:clrMapOvr>
  <p:transition advTm="1800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74638"/>
            <a:ext cx="6084168" cy="1143000"/>
          </a:xfrm>
        </p:spPr>
        <p:txBody>
          <a:bodyPr>
            <a:noAutofit/>
          </a:bodyPr>
          <a:lstStyle/>
          <a:p>
            <a:r>
              <a:rPr lang="ru-RU" sz="3200" b="1" dirty="0">
                <a:solidFill>
                  <a:schemeClr val="tx2">
                    <a:lumMod val="75000"/>
                  </a:schemeClr>
                </a:solidFill>
                <a:latin typeface="+mn-lt"/>
                <a:ea typeface="+mn-ea"/>
                <a:cs typeface="+mn-cs"/>
              </a:rPr>
              <a:t>Перечень документов, представляемых поступающими в приемную комиссию</a:t>
            </a:r>
          </a:p>
        </p:txBody>
      </p:sp>
      <p:sp>
        <p:nvSpPr>
          <p:cNvPr id="3" name="Объект 2"/>
          <p:cNvSpPr>
            <a:spLocks noGrp="1"/>
          </p:cNvSpPr>
          <p:nvPr>
            <p:ph idx="1"/>
          </p:nvPr>
        </p:nvSpPr>
        <p:spPr>
          <a:xfrm>
            <a:off x="35496" y="1600200"/>
            <a:ext cx="9001000" cy="4525963"/>
          </a:xfrm>
        </p:spPr>
        <p:txBody>
          <a:bodyPr>
            <a:normAutofit lnSpcReduction="10000"/>
          </a:bodyPr>
          <a:lstStyle/>
          <a:p>
            <a:pPr marL="514350" indent="-514350">
              <a:lnSpc>
                <a:spcPct val="130000"/>
              </a:lnSpc>
              <a:buAutoNum type="arabicPeriod"/>
            </a:pPr>
            <a:r>
              <a:rPr lang="ru-RU" sz="2400" dirty="0">
                <a:latin typeface="Times New Roman" panose="02020603050405020304" pitchFamily="18" charset="0"/>
                <a:cs typeface="Times New Roman" panose="02020603050405020304" pitchFamily="18" charset="0"/>
              </a:rPr>
              <a:t>Оригинал и копию документов, удостоверяющих личность, гражданство - </a:t>
            </a:r>
            <a:r>
              <a:rPr lang="ru-RU" sz="2400" b="1" dirty="0">
                <a:latin typeface="Times New Roman" panose="02020603050405020304" pitchFamily="18" charset="0"/>
                <a:cs typeface="Times New Roman" panose="02020603050405020304" pitchFamily="18" charset="0"/>
              </a:rPr>
              <a:t>паспорт</a:t>
            </a:r>
            <a:r>
              <a:rPr lang="ru-RU" sz="2400" dirty="0">
                <a:latin typeface="Times New Roman" panose="02020603050405020304" pitchFamily="18" charset="0"/>
                <a:cs typeface="Times New Roman" panose="02020603050405020304" pitchFamily="18" charset="0"/>
              </a:rPr>
              <a:t> </a:t>
            </a:r>
          </a:p>
          <a:p>
            <a:pPr marL="514350" indent="-514350">
              <a:lnSpc>
                <a:spcPct val="130000"/>
              </a:lnSpc>
              <a:buAutoNum type="arabicPeriod"/>
            </a:pPr>
            <a:r>
              <a:rPr lang="ru-RU" sz="2400" dirty="0">
                <a:latin typeface="Times New Roman" panose="02020603050405020304" pitchFamily="18" charset="0"/>
                <a:cs typeface="Times New Roman" panose="02020603050405020304" pitchFamily="18" charset="0"/>
              </a:rPr>
              <a:t>Оригинал и копию документа об образовании и (или) документа об образовании и о квалификации – </a:t>
            </a:r>
            <a:r>
              <a:rPr lang="ru-RU" sz="2400" b="1" dirty="0">
                <a:latin typeface="Times New Roman" panose="02020603050405020304" pitchFamily="18" charset="0"/>
                <a:cs typeface="Times New Roman" panose="02020603050405020304" pitchFamily="18" charset="0"/>
              </a:rPr>
              <a:t>аттестат</a:t>
            </a:r>
            <a:r>
              <a:rPr lang="ru-RU" sz="2400" dirty="0">
                <a:latin typeface="Times New Roman" panose="02020603050405020304" pitchFamily="18" charset="0"/>
                <a:cs typeface="Times New Roman" panose="02020603050405020304" pitchFamily="18" charset="0"/>
              </a:rPr>
              <a:t> </a:t>
            </a:r>
          </a:p>
          <a:p>
            <a:pPr marL="514350" indent="-514350">
              <a:lnSpc>
                <a:spcPct val="130000"/>
              </a:lnSpc>
              <a:buAutoNum type="arabicPeriod"/>
            </a:pPr>
            <a:r>
              <a:rPr lang="ru-RU" sz="2400" dirty="0">
                <a:latin typeface="Times New Roman" panose="02020603050405020304" pitchFamily="18" charset="0"/>
                <a:cs typeface="Times New Roman" panose="02020603050405020304" pitchFamily="18" charset="0"/>
              </a:rPr>
              <a:t>Страховой номер индивидуального лицевого счета в системе индивидуального (персонифицированного) учета (номер страхового свидетельства обязательного пенсионного страхования) - </a:t>
            </a:r>
            <a:r>
              <a:rPr lang="ru-RU" sz="2400" b="1" dirty="0">
                <a:latin typeface="Times New Roman" panose="02020603050405020304" pitchFamily="18" charset="0"/>
                <a:cs typeface="Times New Roman" panose="02020603050405020304" pitchFamily="18" charset="0"/>
              </a:rPr>
              <a:t>СНИЛС</a:t>
            </a:r>
          </a:p>
          <a:p>
            <a:pPr marL="514350" indent="-514350">
              <a:lnSpc>
                <a:spcPct val="130000"/>
              </a:lnSpc>
              <a:buAutoNum type="arabicPeriod"/>
            </a:pPr>
            <a:r>
              <a:rPr lang="ru-RU" sz="2400" dirty="0">
                <a:latin typeface="Times New Roman" panose="02020603050405020304" pitchFamily="18" charset="0"/>
                <a:cs typeface="Times New Roman" panose="02020603050405020304" pitchFamily="18" charset="0"/>
              </a:rPr>
              <a:t> Фотографии 3*4 (4 шт.)</a:t>
            </a:r>
          </a:p>
          <a:p>
            <a:pPr marL="0" indent="0">
              <a:lnSpc>
                <a:spcPct val="130000"/>
              </a:lnSpc>
              <a:buNone/>
            </a:pP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4014602"/>
      </p:ext>
    </p:extLst>
  </p:cSld>
  <p:clrMapOvr>
    <a:masterClrMapping/>
  </p:clrMapOvr>
  <p:transition advTm="1800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p:cNvPicPr>
            <a:picLocks noChangeAspect="1" noChangeArrowheads="1"/>
          </p:cNvPicPr>
          <p:nvPr/>
        </p:nvPicPr>
        <p:blipFill>
          <a:blip r:embed="rId3" cstate="print"/>
          <a:srcRect t="6364" r="1952" b="10950"/>
          <a:stretch>
            <a:fillRect/>
          </a:stretch>
        </p:blipFill>
        <p:spPr bwMode="auto">
          <a:xfrm>
            <a:off x="323528" y="404664"/>
            <a:ext cx="5402850" cy="3645024"/>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64515" name="TextBox 3"/>
          <p:cNvSpPr txBox="1">
            <a:spLocks noChangeArrowheads="1"/>
          </p:cNvSpPr>
          <p:nvPr/>
        </p:nvSpPr>
        <p:spPr bwMode="auto">
          <a:xfrm>
            <a:off x="1763688" y="4437112"/>
            <a:ext cx="7164288" cy="1785104"/>
          </a:xfrm>
          <a:prstGeom prst="rect">
            <a:avLst/>
          </a:prstGeom>
          <a:solidFill>
            <a:srgbClr val="E7F3FD">
              <a:alpha val="92940"/>
            </a:srgbClr>
          </a:solidFill>
          <a:ln w="3175">
            <a:noFill/>
            <a:miter lim="800000"/>
            <a:headEnd/>
            <a:tailEnd/>
          </a:ln>
        </p:spPr>
        <p:txBody>
          <a:bodyPr wrap="square">
            <a:spAutoFit/>
          </a:bodyPr>
          <a:lstStyle/>
          <a:p>
            <a:r>
              <a:rPr lang="ru-RU" altLang="ru-RU" sz="2200" b="1" dirty="0">
                <a:solidFill>
                  <a:srgbClr val="083C6C"/>
                </a:solidFill>
              </a:rPr>
              <a:t>Наш адрес: 455038, г. Магнитогорск, ул. Сталеваров, д.11</a:t>
            </a:r>
            <a:endParaRPr lang="en-US" altLang="ru-RU" sz="2200" b="1" dirty="0">
              <a:solidFill>
                <a:srgbClr val="083C6C"/>
              </a:solidFill>
            </a:endParaRPr>
          </a:p>
          <a:p>
            <a:r>
              <a:rPr lang="ru-RU" altLang="ru-RU" sz="2200" b="1" dirty="0">
                <a:solidFill>
                  <a:srgbClr val="083C6C"/>
                </a:solidFill>
              </a:rPr>
              <a:t>Тел: 34-53-05, 35-54-22, 34-48-15</a:t>
            </a:r>
          </a:p>
          <a:p>
            <a:r>
              <a:rPr lang="en-US" altLang="ru-RU" sz="2200" b="1" dirty="0">
                <a:solidFill>
                  <a:srgbClr val="083C6C"/>
                </a:solidFill>
              </a:rPr>
              <a:t>E-mail: mtc-dir@mail.ru</a:t>
            </a:r>
            <a:r>
              <a:rPr lang="ru-RU" altLang="ru-RU" sz="2200" b="1" dirty="0">
                <a:solidFill>
                  <a:srgbClr val="083C6C"/>
                </a:solidFill>
              </a:rPr>
              <a:t>,  </a:t>
            </a:r>
            <a:r>
              <a:rPr lang="en-US" altLang="ru-RU" sz="2200" b="1" dirty="0">
                <a:solidFill>
                  <a:srgbClr val="083C6C"/>
                </a:solidFill>
              </a:rPr>
              <a:t>mtc-abitur@mail.ru</a:t>
            </a:r>
            <a:r>
              <a:rPr lang="ru-RU" altLang="ru-RU" sz="2200" b="1" dirty="0">
                <a:solidFill>
                  <a:srgbClr val="083C6C"/>
                </a:solidFill>
              </a:rPr>
              <a:t>    </a:t>
            </a:r>
          </a:p>
          <a:p>
            <a:r>
              <a:rPr lang="ru-RU" altLang="ru-RU" sz="2200" b="1" dirty="0">
                <a:solidFill>
                  <a:srgbClr val="083C6C"/>
                </a:solidFill>
              </a:rPr>
              <a:t>Сайт: </a:t>
            </a:r>
            <a:r>
              <a:rPr lang="en-US" altLang="ru-RU" sz="2200" b="1" dirty="0">
                <a:solidFill>
                  <a:srgbClr val="083C6C"/>
                </a:solidFill>
              </a:rPr>
              <a:t>mtcol.ru</a:t>
            </a:r>
            <a:endParaRPr lang="ru-RU" altLang="ru-RU" sz="2200" b="1" dirty="0">
              <a:solidFill>
                <a:srgbClr val="083C6C"/>
              </a:solidFill>
            </a:endParaRPr>
          </a:p>
          <a:p>
            <a:r>
              <a:rPr lang="en-US" altLang="ru-RU" sz="2200" b="1" dirty="0" err="1">
                <a:solidFill>
                  <a:srgbClr val="083C6C"/>
                </a:solidFill>
              </a:rPr>
              <a:t>Vk</a:t>
            </a:r>
            <a:r>
              <a:rPr lang="ru-RU" altLang="ru-RU" sz="2200" b="1" dirty="0">
                <a:solidFill>
                  <a:srgbClr val="083C6C"/>
                </a:solidFill>
              </a:rPr>
              <a:t>:</a:t>
            </a:r>
            <a:r>
              <a:rPr lang="en-US" altLang="ru-RU" sz="2200" b="1" dirty="0">
                <a:solidFill>
                  <a:srgbClr val="083C6C"/>
                </a:solidFill>
              </a:rPr>
              <a:t>https://vk.com/club213004564</a:t>
            </a:r>
            <a:endParaRPr lang="ru-RU" altLang="ru-RU" sz="2200" b="1" dirty="0">
              <a:solidFill>
                <a:srgbClr val="083C6C"/>
              </a:solidFill>
            </a:endParaRPr>
          </a:p>
        </p:txBody>
      </p:sp>
    </p:spTree>
    <p:extLst>
      <p:ext uri="{BB962C8B-B14F-4D97-AF65-F5344CB8AC3E}">
        <p14:creationId xmlns:p14="http://schemas.microsoft.com/office/powerpoint/2010/main" val="925443580"/>
      </p:ext>
    </p:extLst>
  </p:cSld>
  <p:clrMapOvr>
    <a:masterClrMapping/>
  </p:clrMapOvr>
  <p:transition spd="med" advClick="0" advTm="1800000">
    <p:split orient="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Екатерина\Downloads\QR-Cod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1405905"/>
            <a:ext cx="2592288" cy="25922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35596" y="4291355"/>
            <a:ext cx="3060340" cy="1384995"/>
          </a:xfrm>
          <a:prstGeom prst="rect">
            <a:avLst/>
          </a:prstGeom>
          <a:noFill/>
        </p:spPr>
        <p:txBody>
          <a:bodyPr wrap="square" rtlCol="0">
            <a:spAutoFit/>
          </a:bodyPr>
          <a:lstStyle/>
          <a:p>
            <a:pPr algn="ctr">
              <a:spcBef>
                <a:spcPts val="2400"/>
              </a:spcBef>
            </a:pPr>
            <a:r>
              <a:rPr lang="ru-RU" sz="2800" b="1" dirty="0">
                <a:solidFill>
                  <a:srgbClr val="1E4778"/>
                </a:solidFill>
              </a:rPr>
              <a:t>Социальная сеть группа колледжа в «В контакте»</a:t>
            </a:r>
          </a:p>
        </p:txBody>
      </p:sp>
      <p:pic>
        <p:nvPicPr>
          <p:cNvPr id="3075" name="Picture 3" descr="C:\Users\Екатерина\Downloads\QR-Code (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1999" y="1405905"/>
            <a:ext cx="2592288" cy="25922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391979" y="4291355"/>
            <a:ext cx="2952328" cy="954107"/>
          </a:xfrm>
          <a:prstGeom prst="rect">
            <a:avLst/>
          </a:prstGeom>
          <a:noFill/>
        </p:spPr>
        <p:txBody>
          <a:bodyPr wrap="square" rtlCol="0">
            <a:spAutoFit/>
          </a:bodyPr>
          <a:lstStyle/>
          <a:p>
            <a:pPr algn="ctr">
              <a:spcBef>
                <a:spcPts val="2400"/>
              </a:spcBef>
            </a:pPr>
            <a:r>
              <a:rPr lang="ru-RU" sz="2800" b="1" dirty="0">
                <a:solidFill>
                  <a:srgbClr val="1E4778"/>
                </a:solidFill>
              </a:rPr>
              <a:t>Официальный сайт колледжа</a:t>
            </a:r>
          </a:p>
        </p:txBody>
      </p:sp>
    </p:spTree>
    <p:extLst>
      <p:ext uri="{BB962C8B-B14F-4D97-AF65-F5344CB8AC3E}">
        <p14:creationId xmlns:p14="http://schemas.microsoft.com/office/powerpoint/2010/main" val="2857774215"/>
      </p:ext>
    </p:extLst>
  </p:cSld>
  <p:clrMapOvr>
    <a:masterClrMapping/>
  </p:clrMapOvr>
  <p:transition advTm="1800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39552" y="2420888"/>
            <a:ext cx="2736304" cy="2736304"/>
          </a:xfrm>
          <a:prstGeom prst="rect">
            <a:avLst/>
          </a:prstGeom>
          <a:noFill/>
          <a:ln w="9525">
            <a:noFill/>
            <a:miter lim="800000"/>
            <a:headEnd/>
            <a:tailEnd/>
          </a:ln>
        </p:spPr>
      </p:pic>
      <p:sp>
        <p:nvSpPr>
          <p:cNvPr id="4" name="Заголовок 3"/>
          <p:cNvSpPr>
            <a:spLocks noGrp="1"/>
          </p:cNvSpPr>
          <p:nvPr>
            <p:ph type="title"/>
          </p:nvPr>
        </p:nvSpPr>
        <p:spPr>
          <a:xfrm>
            <a:off x="0" y="1124744"/>
            <a:ext cx="4176464" cy="1143000"/>
          </a:xfrm>
        </p:spPr>
        <p:txBody>
          <a:bodyPr>
            <a:normAutofit fontScale="90000"/>
          </a:bodyPr>
          <a:lstStyle/>
          <a:p>
            <a:pPr>
              <a:spcBef>
                <a:spcPts val="2400"/>
              </a:spcBef>
            </a:pPr>
            <a:r>
              <a:rPr lang="ru-RU" sz="2800" b="1" dirty="0" smtClean="0">
                <a:solidFill>
                  <a:srgbClr val="1E4778"/>
                </a:solidFill>
                <a:latin typeface="+mn-lt"/>
                <a:ea typeface="+mn-ea"/>
                <a:cs typeface="+mn-cs"/>
              </a:rPr>
              <a:t>Анкета «Выбор профессиональной траектории»</a:t>
            </a:r>
            <a:endParaRPr lang="ru-RU" sz="2800" b="1" dirty="0">
              <a:solidFill>
                <a:srgbClr val="1E4778"/>
              </a:solidFill>
              <a:latin typeface="+mn-lt"/>
              <a:ea typeface="+mn-ea"/>
              <a:cs typeface="+mn-cs"/>
            </a:endParaRPr>
          </a:p>
        </p:txBody>
      </p:sp>
      <p:pic>
        <p:nvPicPr>
          <p:cNvPr id="2" name="Picture 2" descr="\\DLINK-ADMIN\adm\ВОСПИТАТЕЛЬНАЯ\1. Сильченко О.М\Рисунок1.png"/>
          <p:cNvPicPr>
            <a:picLocks noChangeAspect="1" noChangeArrowheads="1"/>
          </p:cNvPicPr>
          <p:nvPr/>
        </p:nvPicPr>
        <p:blipFill>
          <a:blip r:embed="rId3" cstate="print"/>
          <a:srcRect/>
          <a:stretch>
            <a:fillRect/>
          </a:stretch>
        </p:blipFill>
        <p:spPr bwMode="auto">
          <a:xfrm>
            <a:off x="3203848" y="2348880"/>
            <a:ext cx="5391024" cy="3218111"/>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260648"/>
            <a:ext cx="4337325" cy="1143000"/>
          </a:xfrm>
        </p:spPr>
        <p:txBody>
          <a:bodyPr vert="horz" lIns="91440" tIns="45720" rIns="91440" bIns="45720" rtlCol="0" anchor="ctr">
            <a:noAutofit/>
          </a:bodyPr>
          <a:lstStyle/>
          <a:p>
            <a:r>
              <a:rPr lang="ru-RU" sz="2800" b="1" dirty="0">
                <a:solidFill>
                  <a:schemeClr val="tx2">
                    <a:lumMod val="75000"/>
                  </a:schemeClr>
                </a:solidFill>
                <a:latin typeface="+mn-lt"/>
                <a:ea typeface="+mn-ea"/>
                <a:cs typeface="+mn-cs"/>
              </a:rPr>
              <a:t>План приема</a:t>
            </a:r>
            <a:br>
              <a:rPr lang="ru-RU" sz="2800" b="1" dirty="0">
                <a:solidFill>
                  <a:schemeClr val="tx2">
                    <a:lumMod val="75000"/>
                  </a:schemeClr>
                </a:solidFill>
                <a:latin typeface="+mn-lt"/>
                <a:ea typeface="+mn-ea"/>
                <a:cs typeface="+mn-cs"/>
              </a:rPr>
            </a:br>
            <a:r>
              <a:rPr lang="ru-RU" sz="2800" b="1" dirty="0">
                <a:solidFill>
                  <a:schemeClr val="tx2">
                    <a:lumMod val="75000"/>
                  </a:schemeClr>
                </a:solidFill>
                <a:latin typeface="+mn-lt"/>
                <a:ea typeface="+mn-ea"/>
                <a:cs typeface="+mn-cs"/>
              </a:rPr>
              <a:t>на 2025-2026 учебный год</a:t>
            </a:r>
          </a:p>
        </p:txBody>
      </p:sp>
      <p:graphicFrame>
        <p:nvGraphicFramePr>
          <p:cNvPr id="5" name="Объект 4"/>
          <p:cNvGraphicFramePr>
            <a:graphicFrameLocks noGrp="1"/>
          </p:cNvGraphicFramePr>
          <p:nvPr>
            <p:ph idx="1"/>
            <p:extLst>
              <p:ext uri="{D42A27DB-BD31-4B8C-83A1-F6EECF244321}">
                <p14:modId xmlns:p14="http://schemas.microsoft.com/office/powerpoint/2010/main" val="3707432901"/>
              </p:ext>
            </p:extLst>
          </p:nvPr>
        </p:nvGraphicFramePr>
        <p:xfrm>
          <a:off x="0" y="1315131"/>
          <a:ext cx="9143999" cy="5632963"/>
        </p:xfrm>
        <a:graphic>
          <a:graphicData uri="http://schemas.openxmlformats.org/drawingml/2006/table">
            <a:tbl>
              <a:tblPr firstRow="1" firstCol="1" lastRow="1" lastCol="1" bandRow="1" bandCol="1"/>
              <a:tblGrid>
                <a:gridCol w="1211047">
                  <a:extLst>
                    <a:ext uri="{9D8B030D-6E8A-4147-A177-3AD203B41FA5}">
                      <a16:colId xmlns:a16="http://schemas.microsoft.com/office/drawing/2014/main" val="20000"/>
                    </a:ext>
                  </a:extLst>
                </a:gridCol>
                <a:gridCol w="4070041">
                  <a:extLst>
                    <a:ext uri="{9D8B030D-6E8A-4147-A177-3AD203B41FA5}">
                      <a16:colId xmlns:a16="http://schemas.microsoft.com/office/drawing/2014/main" val="20001"/>
                    </a:ext>
                  </a:extLst>
                </a:gridCol>
                <a:gridCol w="870864">
                  <a:extLst>
                    <a:ext uri="{9D8B030D-6E8A-4147-A177-3AD203B41FA5}">
                      <a16:colId xmlns:a16="http://schemas.microsoft.com/office/drawing/2014/main" val="1264118680"/>
                    </a:ext>
                  </a:extLst>
                </a:gridCol>
                <a:gridCol w="712392">
                  <a:extLst>
                    <a:ext uri="{9D8B030D-6E8A-4147-A177-3AD203B41FA5}">
                      <a16:colId xmlns:a16="http://schemas.microsoft.com/office/drawing/2014/main" val="20002"/>
                    </a:ext>
                  </a:extLst>
                </a:gridCol>
                <a:gridCol w="1136654">
                  <a:extLst>
                    <a:ext uri="{9D8B030D-6E8A-4147-A177-3AD203B41FA5}">
                      <a16:colId xmlns:a16="http://schemas.microsoft.com/office/drawing/2014/main" val="20003"/>
                    </a:ext>
                  </a:extLst>
                </a:gridCol>
                <a:gridCol w="1143001">
                  <a:extLst>
                    <a:ext uri="{9D8B030D-6E8A-4147-A177-3AD203B41FA5}">
                      <a16:colId xmlns:a16="http://schemas.microsoft.com/office/drawing/2014/main" val="20005"/>
                    </a:ext>
                  </a:extLst>
                </a:gridCol>
              </a:tblGrid>
              <a:tr h="675524">
                <a:tc>
                  <a:txBody>
                    <a:bodyPr/>
                    <a:lstStyle/>
                    <a:p>
                      <a:pPr algn="ctr">
                        <a:lnSpc>
                          <a:spcPct val="100000"/>
                        </a:lnSpc>
                        <a:spcAft>
                          <a:spcPts val="0"/>
                        </a:spcAft>
                      </a:pPr>
                      <a:r>
                        <a:rPr lang="ru-RU" sz="1200" b="1" dirty="0">
                          <a:effectLst/>
                          <a:latin typeface="Times New Roman"/>
                          <a:ea typeface="Times New Roman"/>
                        </a:rPr>
                        <a:t>Код специальности (профессии)</a:t>
                      </a:r>
                      <a:endParaRPr lang="ru-RU" sz="1200" dirty="0">
                        <a:effectLst/>
                        <a:latin typeface="Times New Roman"/>
                        <a:ea typeface="Times New Roman"/>
                      </a:endParaRPr>
                    </a:p>
                  </a:txBody>
                  <a:tcPr marL="52492" marR="52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200" b="1" dirty="0">
                          <a:effectLst/>
                          <a:latin typeface="Times New Roman"/>
                          <a:ea typeface="Times New Roman"/>
                        </a:rPr>
                        <a:t>Наименование специальности (профессии)</a:t>
                      </a:r>
                      <a:endParaRPr lang="ru-RU" sz="1200" dirty="0">
                        <a:effectLst/>
                        <a:latin typeface="Times New Roman"/>
                        <a:ea typeface="Times New Roman"/>
                      </a:endParaRPr>
                    </a:p>
                  </a:txBody>
                  <a:tcPr marL="52492" marR="52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200" b="1" dirty="0">
                          <a:effectLst/>
                          <a:latin typeface="Times New Roman"/>
                          <a:ea typeface="Times New Roman"/>
                        </a:rPr>
                        <a:t>Срок обучения</a:t>
                      </a:r>
                    </a:p>
                  </a:txBody>
                  <a:tcPr marL="52492" marR="52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200" b="1" dirty="0">
                          <a:effectLst/>
                          <a:latin typeface="Times New Roman"/>
                          <a:ea typeface="Times New Roman"/>
                        </a:rPr>
                        <a:t>Всего</a:t>
                      </a:r>
                      <a:endParaRPr lang="ru-RU" sz="1200" dirty="0">
                        <a:effectLst/>
                        <a:latin typeface="Times New Roman"/>
                        <a:ea typeface="Times New Roman"/>
                      </a:endParaRPr>
                    </a:p>
                  </a:txBody>
                  <a:tcPr marL="52492" marR="52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200" b="1" u="sng" dirty="0">
                          <a:effectLst/>
                          <a:latin typeface="Times New Roman"/>
                          <a:ea typeface="Times New Roman"/>
                        </a:rPr>
                        <a:t>Бюджетных ассигнований</a:t>
                      </a:r>
                      <a:endParaRPr lang="ru-RU" sz="1200" dirty="0">
                        <a:effectLst/>
                        <a:latin typeface="Times New Roman"/>
                        <a:ea typeface="Times New Roman"/>
                      </a:endParaRPr>
                    </a:p>
                  </a:txBody>
                  <a:tcPr marL="52492" marR="52492"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200" b="1" u="sng" dirty="0">
                          <a:effectLst/>
                          <a:latin typeface="Times New Roman"/>
                          <a:ea typeface="Times New Roman"/>
                        </a:rPr>
                        <a:t>С полным возмещением затрат на обучение</a:t>
                      </a:r>
                      <a:endParaRPr lang="ru-RU" sz="1200" dirty="0">
                        <a:effectLst/>
                        <a:latin typeface="Times New Roman"/>
                        <a:ea typeface="Times New Roman"/>
                      </a:endParaRPr>
                    </a:p>
                  </a:txBody>
                  <a:tcPr marL="52492" marR="524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53322">
                <a:tc>
                  <a:txBody>
                    <a:bodyPr/>
                    <a:lstStyle/>
                    <a:p>
                      <a:pPr algn="ctr">
                        <a:lnSpc>
                          <a:spcPct val="150000"/>
                        </a:lnSpc>
                        <a:spcAft>
                          <a:spcPts val="0"/>
                        </a:spcAft>
                      </a:pPr>
                      <a:r>
                        <a:rPr lang="ru-RU" sz="1200">
                          <a:latin typeface="Times New Roman"/>
                          <a:ea typeface="Times New Roman"/>
                          <a:cs typeface="Times New Roman"/>
                        </a:rPr>
                        <a:t>08.01.02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nSpc>
                          <a:spcPct val="150000"/>
                        </a:lnSpc>
                        <a:spcAft>
                          <a:spcPts val="0"/>
                        </a:spcAft>
                      </a:pPr>
                      <a:r>
                        <a:rPr lang="ru-RU" sz="1200" dirty="0">
                          <a:latin typeface="Times New Roman"/>
                          <a:ea typeface="Times New Roman"/>
                          <a:cs typeface="Times New Roman"/>
                        </a:rPr>
                        <a:t>Монтажник трубопроводов</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50000"/>
                        </a:lnSpc>
                        <a:spcAft>
                          <a:spcPts val="0"/>
                        </a:spcAft>
                      </a:pPr>
                      <a:r>
                        <a:rPr lang="ru-RU" sz="1000" dirty="0">
                          <a:solidFill>
                            <a:srgbClr val="000000"/>
                          </a:solidFill>
                          <a:latin typeface="Times New Roman"/>
                          <a:ea typeface="Times New Roman"/>
                          <a:cs typeface="Times New Roman"/>
                        </a:rPr>
                        <a:t>1г 10мес</a:t>
                      </a:r>
                      <a:endParaRPr lang="ru-RU"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50000"/>
                        </a:lnSpc>
                        <a:spcAft>
                          <a:spcPts val="0"/>
                        </a:spcAft>
                      </a:pPr>
                      <a:r>
                        <a:rPr lang="ru-RU" sz="1000">
                          <a:solidFill>
                            <a:srgbClr val="000000"/>
                          </a:solidFill>
                          <a:latin typeface="Times New Roman"/>
                          <a:ea typeface="Times New Roman"/>
                          <a:cs typeface="Times New Roman"/>
                        </a:rPr>
                        <a:t>25</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50000"/>
                        </a:lnSpc>
                        <a:spcAft>
                          <a:spcPts val="0"/>
                        </a:spcAft>
                      </a:pPr>
                      <a:r>
                        <a:rPr lang="ru-RU" sz="1000" dirty="0">
                          <a:latin typeface="Times New Roman"/>
                          <a:ea typeface="Times New Roman"/>
                          <a:cs typeface="Times New Roman"/>
                        </a:rPr>
                        <a:t>25</a:t>
                      </a:r>
                      <a:endParaRPr lang="ru-RU"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50000"/>
                        </a:lnSpc>
                        <a:spcAft>
                          <a:spcPts val="0"/>
                        </a:spcAft>
                      </a:pPr>
                      <a:endParaRPr lang="ru-RU" sz="1000">
                        <a:solidFill>
                          <a:srgbClr val="000000"/>
                        </a:solidFill>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1"/>
                  </a:ext>
                </a:extLst>
              </a:tr>
              <a:tr h="253322">
                <a:tc>
                  <a:txBody>
                    <a:bodyPr/>
                    <a:lstStyle/>
                    <a:p>
                      <a:pPr algn="ctr">
                        <a:lnSpc>
                          <a:spcPct val="150000"/>
                        </a:lnSpc>
                        <a:spcAft>
                          <a:spcPts val="0"/>
                        </a:spcAft>
                      </a:pPr>
                      <a:r>
                        <a:rPr lang="ru-RU" sz="1200">
                          <a:solidFill>
                            <a:srgbClr val="000000"/>
                          </a:solidFill>
                          <a:latin typeface="Times New Roman"/>
                          <a:ea typeface="Times New Roman"/>
                          <a:cs typeface="Times New Roman"/>
                        </a:rPr>
                        <a:t>08.01.27</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nSpc>
                          <a:spcPct val="150000"/>
                        </a:lnSpc>
                        <a:spcAft>
                          <a:spcPts val="0"/>
                        </a:spcAft>
                      </a:pPr>
                      <a:r>
                        <a:rPr lang="ru-RU" sz="1200" dirty="0">
                          <a:solidFill>
                            <a:srgbClr val="000000"/>
                          </a:solidFill>
                          <a:latin typeface="Times New Roman"/>
                          <a:ea typeface="Times New Roman"/>
                          <a:cs typeface="Times New Roman"/>
                        </a:rPr>
                        <a:t>Мастер общестроительных работ</a:t>
                      </a:r>
                      <a:endParaRPr lang="ru-RU"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ru-RU" sz="1000">
                          <a:solidFill>
                            <a:srgbClr val="000000"/>
                          </a:solidFill>
                          <a:latin typeface="Times New Roman"/>
                          <a:ea typeface="Times New Roman"/>
                          <a:cs typeface="Times New Roman"/>
                        </a:rPr>
                        <a:t>1г 10мес</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50000"/>
                        </a:lnSpc>
                        <a:spcAft>
                          <a:spcPts val="0"/>
                        </a:spcAft>
                      </a:pPr>
                      <a:r>
                        <a:rPr lang="ru-RU" sz="1000">
                          <a:solidFill>
                            <a:srgbClr val="000000"/>
                          </a:solidFill>
                          <a:latin typeface="Times New Roman"/>
                          <a:ea typeface="Times New Roman"/>
                          <a:cs typeface="Times New Roman"/>
                        </a:rPr>
                        <a:t>25</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50000"/>
                        </a:lnSpc>
                        <a:spcAft>
                          <a:spcPts val="0"/>
                        </a:spcAft>
                      </a:pPr>
                      <a:r>
                        <a:rPr lang="ru-RU" sz="1000" dirty="0">
                          <a:latin typeface="Times New Roman"/>
                          <a:ea typeface="Times New Roman"/>
                          <a:cs typeface="Times New Roman"/>
                        </a:rPr>
                        <a:t>25</a:t>
                      </a:r>
                      <a:endParaRPr lang="ru-RU"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50000"/>
                        </a:lnSpc>
                        <a:spcAft>
                          <a:spcPts val="0"/>
                        </a:spcAft>
                      </a:pPr>
                      <a:endParaRPr lang="ru-RU" sz="1000">
                        <a:solidFill>
                          <a:srgbClr val="000000"/>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2"/>
                  </a:ext>
                </a:extLst>
              </a:tr>
              <a:tr h="253322">
                <a:tc>
                  <a:txBody>
                    <a:bodyPr/>
                    <a:lstStyle/>
                    <a:p>
                      <a:pPr algn="ctr">
                        <a:lnSpc>
                          <a:spcPct val="150000"/>
                        </a:lnSpc>
                        <a:spcAft>
                          <a:spcPts val="0"/>
                        </a:spcAft>
                      </a:pPr>
                      <a:r>
                        <a:rPr lang="ru-RU" sz="1200">
                          <a:latin typeface="Times New Roman"/>
                          <a:ea typeface="Times New Roman"/>
                          <a:cs typeface="Times New Roman"/>
                        </a:rPr>
                        <a:t>08.01.30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nSpc>
                          <a:spcPct val="150000"/>
                        </a:lnSpc>
                        <a:spcAft>
                          <a:spcPts val="0"/>
                        </a:spcAft>
                      </a:pPr>
                      <a:r>
                        <a:rPr lang="ru-RU" sz="1200">
                          <a:latin typeface="Times New Roman"/>
                          <a:ea typeface="Times New Roman"/>
                          <a:cs typeface="Times New Roman"/>
                        </a:rPr>
                        <a:t>Электромонтажник слаботочных систем</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ru-RU" sz="1000">
                          <a:solidFill>
                            <a:srgbClr val="000000"/>
                          </a:solidFill>
                          <a:latin typeface="Times New Roman"/>
                          <a:ea typeface="Times New Roman"/>
                          <a:cs typeface="Times New Roman"/>
                        </a:rPr>
                        <a:t>1г 10мес</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50000"/>
                        </a:lnSpc>
                        <a:spcAft>
                          <a:spcPts val="0"/>
                        </a:spcAft>
                      </a:pPr>
                      <a:r>
                        <a:rPr lang="ru-RU" sz="1000">
                          <a:solidFill>
                            <a:srgbClr val="000000"/>
                          </a:solidFill>
                          <a:latin typeface="Times New Roman"/>
                          <a:ea typeface="Times New Roman"/>
                          <a:cs typeface="Times New Roman"/>
                        </a:rPr>
                        <a:t>25</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50000"/>
                        </a:lnSpc>
                        <a:spcAft>
                          <a:spcPts val="0"/>
                        </a:spcAft>
                      </a:pPr>
                      <a:r>
                        <a:rPr lang="ru-RU" sz="1000" dirty="0">
                          <a:latin typeface="Times New Roman"/>
                          <a:ea typeface="Times New Roman"/>
                          <a:cs typeface="Times New Roman"/>
                        </a:rPr>
                        <a:t>25</a:t>
                      </a:r>
                      <a:endParaRPr lang="ru-RU"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50000"/>
                        </a:lnSpc>
                        <a:spcAft>
                          <a:spcPts val="0"/>
                        </a:spcAft>
                      </a:pPr>
                      <a:endParaRPr lang="ru-RU" sz="1000">
                        <a:solidFill>
                          <a:srgbClr val="000000"/>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3"/>
                  </a:ext>
                </a:extLst>
              </a:tr>
              <a:tr h="253322">
                <a:tc>
                  <a:txBody>
                    <a:bodyPr/>
                    <a:lstStyle/>
                    <a:p>
                      <a:pPr algn="ctr">
                        <a:lnSpc>
                          <a:spcPct val="150000"/>
                        </a:lnSpc>
                        <a:spcAft>
                          <a:spcPts val="0"/>
                        </a:spcAft>
                      </a:pPr>
                      <a:r>
                        <a:rPr lang="ru-RU" sz="1200" smtClean="0">
                          <a:solidFill>
                            <a:srgbClr val="000000"/>
                          </a:solidFill>
                          <a:latin typeface="Times New Roman"/>
                          <a:ea typeface="Times New Roman"/>
                          <a:cs typeface="Times New Roman"/>
                        </a:rPr>
                        <a:t>19.01.18</a:t>
                      </a:r>
                      <a:endParaRPr lang="ru-RU"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nSpc>
                          <a:spcPct val="100000"/>
                        </a:lnSpc>
                        <a:spcAft>
                          <a:spcPts val="0"/>
                        </a:spcAft>
                      </a:pPr>
                      <a:r>
                        <a:rPr lang="ru-RU" sz="1200" dirty="0" smtClean="0">
                          <a:solidFill>
                            <a:srgbClr val="000000"/>
                          </a:solidFill>
                          <a:latin typeface="Times New Roman"/>
                          <a:ea typeface="Times New Roman"/>
                          <a:cs typeface="Times New Roman"/>
                        </a:rPr>
                        <a:t>Аппаратчик-оператор производства продуктов питания из растительного сырья</a:t>
                      </a:r>
                      <a:endParaRPr lang="ru-RU"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ru-RU" sz="1000">
                          <a:solidFill>
                            <a:srgbClr val="000000"/>
                          </a:solidFill>
                          <a:latin typeface="Times New Roman"/>
                          <a:ea typeface="Times New Roman"/>
                          <a:cs typeface="Times New Roman"/>
                        </a:rPr>
                        <a:t>1г 10мес</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50000"/>
                        </a:lnSpc>
                        <a:spcAft>
                          <a:spcPts val="0"/>
                        </a:spcAft>
                      </a:pPr>
                      <a:r>
                        <a:rPr lang="ru-RU" sz="1000">
                          <a:solidFill>
                            <a:srgbClr val="000000"/>
                          </a:solidFill>
                          <a:latin typeface="Times New Roman"/>
                          <a:ea typeface="Times New Roman"/>
                          <a:cs typeface="Times New Roman"/>
                        </a:rPr>
                        <a:t>25</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50000"/>
                        </a:lnSpc>
                        <a:spcAft>
                          <a:spcPts val="0"/>
                        </a:spcAft>
                      </a:pPr>
                      <a:r>
                        <a:rPr lang="ru-RU" sz="1000" dirty="0">
                          <a:latin typeface="Times New Roman"/>
                          <a:ea typeface="Times New Roman"/>
                          <a:cs typeface="Times New Roman"/>
                        </a:rPr>
                        <a:t>25</a:t>
                      </a:r>
                      <a:endParaRPr lang="ru-RU"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50000"/>
                        </a:lnSpc>
                        <a:spcAft>
                          <a:spcPts val="0"/>
                        </a:spcAft>
                      </a:pPr>
                      <a:endParaRPr lang="ru-RU" sz="1000">
                        <a:solidFill>
                          <a:srgbClr val="000000"/>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4"/>
                  </a:ext>
                </a:extLst>
              </a:tr>
              <a:tr h="253322">
                <a:tc>
                  <a:txBody>
                    <a:bodyPr/>
                    <a:lstStyle/>
                    <a:p>
                      <a:pPr algn="ctr">
                        <a:lnSpc>
                          <a:spcPct val="150000"/>
                        </a:lnSpc>
                        <a:spcAft>
                          <a:spcPts val="0"/>
                        </a:spcAft>
                      </a:pPr>
                      <a:r>
                        <a:rPr lang="ru-RU" sz="1200" dirty="0">
                          <a:latin typeface="Times New Roman"/>
                          <a:ea typeface="Times New Roman"/>
                          <a:cs typeface="Times New Roman"/>
                        </a:rPr>
                        <a:t>15.02.19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150000"/>
                        </a:lnSpc>
                        <a:spcAft>
                          <a:spcPts val="0"/>
                        </a:spcAft>
                      </a:pPr>
                      <a:r>
                        <a:rPr lang="ru-RU" sz="1200" dirty="0">
                          <a:solidFill>
                            <a:srgbClr val="000000"/>
                          </a:solidFill>
                          <a:latin typeface="Times New Roman"/>
                          <a:ea typeface="Times New Roman"/>
                          <a:cs typeface="Times New Roman"/>
                        </a:rPr>
                        <a:t>Сварочное производство</a:t>
                      </a:r>
                      <a:endParaRPr lang="ru-RU"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spcAft>
                          <a:spcPts val="0"/>
                        </a:spcAft>
                      </a:pPr>
                      <a:r>
                        <a:rPr lang="ru-RU" sz="1000">
                          <a:solidFill>
                            <a:srgbClr val="000000"/>
                          </a:solidFill>
                          <a:latin typeface="Times New Roman"/>
                          <a:ea typeface="Times New Roman"/>
                          <a:cs typeface="Times New Roman"/>
                        </a:rPr>
                        <a:t>3г 10мес</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Aft>
                          <a:spcPts val="0"/>
                        </a:spcAft>
                      </a:pPr>
                      <a:r>
                        <a:rPr lang="ru-RU" sz="1000">
                          <a:solidFill>
                            <a:srgbClr val="000000"/>
                          </a:solidFill>
                          <a:latin typeface="Times New Roman"/>
                          <a:ea typeface="Times New Roman"/>
                          <a:cs typeface="Times New Roman"/>
                        </a:rPr>
                        <a:t>50</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Aft>
                          <a:spcPts val="0"/>
                        </a:spcAft>
                      </a:pPr>
                      <a:r>
                        <a:rPr lang="ru-RU" sz="1000" dirty="0">
                          <a:latin typeface="Times New Roman"/>
                          <a:ea typeface="Times New Roman"/>
                          <a:cs typeface="Times New Roman"/>
                        </a:rPr>
                        <a:t>25</a:t>
                      </a:r>
                      <a:endParaRPr lang="ru-RU"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Aft>
                          <a:spcPts val="0"/>
                        </a:spcAft>
                      </a:pPr>
                      <a:r>
                        <a:rPr lang="ru-RU" sz="1000" dirty="0">
                          <a:solidFill>
                            <a:srgbClr val="000000"/>
                          </a:solidFill>
                          <a:latin typeface="Times New Roman"/>
                          <a:ea typeface="Times New Roman"/>
                          <a:cs typeface="Times New Roman"/>
                        </a:rPr>
                        <a:t>25</a:t>
                      </a:r>
                      <a:endParaRPr lang="ru-RU"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6"/>
                  </a:ext>
                </a:extLst>
              </a:tr>
              <a:tr h="337762">
                <a:tc>
                  <a:txBody>
                    <a:bodyPr/>
                    <a:lstStyle/>
                    <a:p>
                      <a:pPr algn="ctr">
                        <a:lnSpc>
                          <a:spcPct val="150000"/>
                        </a:lnSpc>
                        <a:spcAft>
                          <a:spcPts val="0"/>
                        </a:spcAft>
                      </a:pPr>
                      <a:r>
                        <a:rPr lang="ru-RU" sz="1200">
                          <a:solidFill>
                            <a:srgbClr val="000000"/>
                          </a:solidFill>
                          <a:latin typeface="Times New Roman"/>
                          <a:ea typeface="Times New Roman"/>
                          <a:cs typeface="Times New Roman"/>
                        </a:rPr>
                        <a:t>23.02.01</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100000"/>
                        </a:lnSpc>
                        <a:spcAft>
                          <a:spcPts val="0"/>
                        </a:spcAft>
                      </a:pPr>
                      <a:r>
                        <a:rPr lang="ru-RU" sz="1200" dirty="0">
                          <a:solidFill>
                            <a:srgbClr val="000000"/>
                          </a:solidFill>
                          <a:latin typeface="Times New Roman"/>
                          <a:ea typeface="Times New Roman"/>
                          <a:cs typeface="Times New Roman"/>
                        </a:rPr>
                        <a:t>Организация перевозок и управление на транспорте (по видам)</a:t>
                      </a:r>
                      <a:endParaRPr lang="ru-RU"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spcAft>
                          <a:spcPts val="0"/>
                        </a:spcAft>
                      </a:pPr>
                      <a:r>
                        <a:rPr lang="ru-RU" sz="1000">
                          <a:solidFill>
                            <a:srgbClr val="000000"/>
                          </a:solidFill>
                          <a:latin typeface="Times New Roman"/>
                          <a:ea typeface="Times New Roman"/>
                          <a:cs typeface="Times New Roman"/>
                        </a:rPr>
                        <a:t>3г 10мес</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Aft>
                          <a:spcPts val="0"/>
                        </a:spcAft>
                      </a:pPr>
                      <a:r>
                        <a:rPr lang="ru-RU" sz="1000">
                          <a:solidFill>
                            <a:srgbClr val="000000"/>
                          </a:solidFill>
                          <a:latin typeface="Times New Roman"/>
                          <a:ea typeface="Times New Roman"/>
                          <a:cs typeface="Times New Roman"/>
                        </a:rPr>
                        <a:t>25</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Aft>
                          <a:spcPts val="0"/>
                        </a:spcAft>
                      </a:pPr>
                      <a:r>
                        <a:rPr lang="ru-RU" sz="1000" dirty="0">
                          <a:latin typeface="Times New Roman"/>
                          <a:ea typeface="Times New Roman"/>
                          <a:cs typeface="Times New Roman"/>
                        </a:rPr>
                        <a:t>25</a:t>
                      </a:r>
                      <a:endParaRPr lang="ru-RU"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Aft>
                          <a:spcPts val="0"/>
                        </a:spcAft>
                      </a:pPr>
                      <a:endParaRPr lang="ru-RU" sz="1000" dirty="0">
                        <a:solidFill>
                          <a:srgbClr val="000000"/>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7"/>
                  </a:ext>
                </a:extLst>
              </a:tr>
              <a:tr h="420424">
                <a:tc>
                  <a:txBody>
                    <a:bodyPr/>
                    <a:lstStyle/>
                    <a:p>
                      <a:pPr algn="ctr">
                        <a:lnSpc>
                          <a:spcPct val="150000"/>
                        </a:lnSpc>
                        <a:spcAft>
                          <a:spcPts val="0"/>
                        </a:spcAft>
                      </a:pPr>
                      <a:r>
                        <a:rPr lang="ru-RU" sz="1200">
                          <a:latin typeface="Times New Roman"/>
                          <a:ea typeface="Times New Roman"/>
                          <a:cs typeface="Times New Roman"/>
                        </a:rPr>
                        <a:t>29.02.10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nSpc>
                          <a:spcPct val="100000"/>
                        </a:lnSpc>
                        <a:spcAft>
                          <a:spcPts val="0"/>
                        </a:spcAft>
                      </a:pPr>
                      <a:r>
                        <a:rPr lang="ru-RU" sz="1200" dirty="0">
                          <a:latin typeface="Times New Roman"/>
                          <a:ea typeface="Times New Roman"/>
                          <a:cs typeface="Times New Roman"/>
                        </a:rPr>
                        <a:t>Конструирование, моделирование и технология изготовления изделий легкой промышленности (по видам)</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ru-RU" sz="1000">
                          <a:solidFill>
                            <a:srgbClr val="000000"/>
                          </a:solidFill>
                          <a:latin typeface="Times New Roman"/>
                          <a:ea typeface="Times New Roman"/>
                          <a:cs typeface="Times New Roman"/>
                        </a:rPr>
                        <a:t>2г 10мес</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50000"/>
                        </a:lnSpc>
                        <a:spcAft>
                          <a:spcPts val="0"/>
                        </a:spcAft>
                      </a:pPr>
                      <a:r>
                        <a:rPr lang="ru-RU" sz="1000">
                          <a:solidFill>
                            <a:srgbClr val="000000"/>
                          </a:solidFill>
                          <a:latin typeface="Times New Roman"/>
                          <a:ea typeface="Times New Roman"/>
                          <a:cs typeface="Times New Roman"/>
                        </a:rPr>
                        <a:t>25</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50000"/>
                        </a:lnSpc>
                        <a:spcAft>
                          <a:spcPts val="0"/>
                        </a:spcAft>
                      </a:pPr>
                      <a:r>
                        <a:rPr lang="ru-RU" sz="1000" dirty="0">
                          <a:latin typeface="Times New Roman"/>
                          <a:ea typeface="Times New Roman"/>
                          <a:cs typeface="Times New Roman"/>
                        </a:rPr>
                        <a:t>25</a:t>
                      </a:r>
                      <a:endParaRPr lang="ru-RU"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50000"/>
                        </a:lnSpc>
                        <a:spcAft>
                          <a:spcPts val="0"/>
                        </a:spcAft>
                      </a:pPr>
                      <a:endParaRPr lang="ru-RU" sz="1000">
                        <a:solidFill>
                          <a:srgbClr val="000000"/>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8"/>
                  </a:ext>
                </a:extLst>
              </a:tr>
              <a:tr h="253322">
                <a:tc>
                  <a:txBody>
                    <a:bodyPr/>
                    <a:lstStyle/>
                    <a:p>
                      <a:pPr algn="ctr">
                        <a:lnSpc>
                          <a:spcPct val="150000"/>
                        </a:lnSpc>
                        <a:spcAft>
                          <a:spcPts val="0"/>
                        </a:spcAft>
                      </a:pPr>
                      <a:r>
                        <a:rPr lang="ru-RU" sz="1200">
                          <a:solidFill>
                            <a:srgbClr val="000000"/>
                          </a:solidFill>
                          <a:latin typeface="Times New Roman"/>
                          <a:ea typeface="Times New Roman"/>
                          <a:cs typeface="Times New Roman"/>
                        </a:rPr>
                        <a:t>38.03.06</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nSpc>
                          <a:spcPct val="150000"/>
                        </a:lnSpc>
                        <a:spcAft>
                          <a:spcPts val="0"/>
                        </a:spcAft>
                      </a:pPr>
                      <a:r>
                        <a:rPr lang="ru-RU" sz="1200" dirty="0">
                          <a:solidFill>
                            <a:srgbClr val="000000"/>
                          </a:solidFill>
                          <a:latin typeface="Times New Roman"/>
                          <a:ea typeface="Times New Roman"/>
                          <a:cs typeface="Times New Roman"/>
                        </a:rPr>
                        <a:t>Торговое дело</a:t>
                      </a:r>
                      <a:endParaRPr lang="ru-RU"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spcAft>
                          <a:spcPts val="0"/>
                        </a:spcAft>
                      </a:pPr>
                      <a:r>
                        <a:rPr lang="ru-RU" sz="1000">
                          <a:solidFill>
                            <a:srgbClr val="000000"/>
                          </a:solidFill>
                          <a:latin typeface="Times New Roman"/>
                          <a:ea typeface="Times New Roman"/>
                          <a:cs typeface="Times New Roman"/>
                        </a:rPr>
                        <a:t>2г 10мес</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50000"/>
                        </a:lnSpc>
                        <a:spcAft>
                          <a:spcPts val="0"/>
                        </a:spcAft>
                      </a:pPr>
                      <a:r>
                        <a:rPr lang="ru-RU" sz="1000">
                          <a:solidFill>
                            <a:srgbClr val="000000"/>
                          </a:solidFill>
                          <a:latin typeface="Times New Roman"/>
                          <a:ea typeface="Times New Roman"/>
                          <a:cs typeface="Times New Roman"/>
                        </a:rPr>
                        <a:t>25</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50000"/>
                        </a:lnSpc>
                        <a:spcAft>
                          <a:spcPts val="0"/>
                        </a:spcAft>
                      </a:pPr>
                      <a:r>
                        <a:rPr lang="ru-RU" sz="1000" dirty="0">
                          <a:latin typeface="Times New Roman"/>
                          <a:ea typeface="Times New Roman"/>
                          <a:cs typeface="Times New Roman"/>
                        </a:rPr>
                        <a:t>25</a:t>
                      </a:r>
                      <a:endParaRPr lang="ru-RU"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50000"/>
                        </a:lnSpc>
                        <a:spcAft>
                          <a:spcPts val="0"/>
                        </a:spcAft>
                      </a:pPr>
                      <a:endParaRPr lang="ru-RU" sz="1000">
                        <a:solidFill>
                          <a:srgbClr val="000000"/>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0009"/>
                  </a:ext>
                </a:extLst>
              </a:tr>
              <a:tr h="253322">
                <a:tc>
                  <a:txBody>
                    <a:bodyPr/>
                    <a:lstStyle/>
                    <a:p>
                      <a:pPr algn="ctr">
                        <a:lnSpc>
                          <a:spcPct val="150000"/>
                        </a:lnSpc>
                        <a:spcAft>
                          <a:spcPts val="0"/>
                        </a:spcAft>
                      </a:pPr>
                      <a:r>
                        <a:rPr lang="ru-RU" sz="1200">
                          <a:solidFill>
                            <a:srgbClr val="000000"/>
                          </a:solidFill>
                          <a:latin typeface="Times New Roman"/>
                          <a:ea typeface="Times New Roman"/>
                          <a:cs typeface="Times New Roman"/>
                        </a:rPr>
                        <a:t>43.01.09</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nSpc>
                          <a:spcPct val="150000"/>
                        </a:lnSpc>
                        <a:spcAft>
                          <a:spcPts val="0"/>
                        </a:spcAft>
                      </a:pPr>
                      <a:r>
                        <a:rPr lang="ru-RU" sz="1200">
                          <a:solidFill>
                            <a:srgbClr val="000000"/>
                          </a:solidFill>
                          <a:latin typeface="Times New Roman"/>
                          <a:ea typeface="Times New Roman"/>
                          <a:cs typeface="Times New Roman"/>
                        </a:rPr>
                        <a:t>Повар, кондитер</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spcAft>
                          <a:spcPts val="0"/>
                        </a:spcAft>
                      </a:pPr>
                      <a:r>
                        <a:rPr lang="ru-RU" sz="1000">
                          <a:solidFill>
                            <a:srgbClr val="000000"/>
                          </a:solidFill>
                          <a:latin typeface="Times New Roman"/>
                          <a:ea typeface="Times New Roman"/>
                          <a:cs typeface="Times New Roman"/>
                        </a:rPr>
                        <a:t>2г 10мес</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50000"/>
                        </a:lnSpc>
                        <a:spcAft>
                          <a:spcPts val="0"/>
                        </a:spcAft>
                      </a:pPr>
                      <a:r>
                        <a:rPr lang="ru-RU" sz="1000">
                          <a:solidFill>
                            <a:srgbClr val="000000"/>
                          </a:solidFill>
                          <a:latin typeface="Times New Roman"/>
                          <a:ea typeface="Times New Roman"/>
                          <a:cs typeface="Times New Roman"/>
                        </a:rPr>
                        <a:t>50</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50000"/>
                        </a:lnSpc>
                        <a:spcAft>
                          <a:spcPts val="0"/>
                        </a:spcAft>
                      </a:pPr>
                      <a:r>
                        <a:rPr lang="ru-RU" sz="1000" dirty="0">
                          <a:latin typeface="Times New Roman"/>
                          <a:ea typeface="Times New Roman"/>
                          <a:cs typeface="Times New Roman"/>
                        </a:rPr>
                        <a:t>25</a:t>
                      </a:r>
                      <a:endParaRPr lang="ru-RU"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50000"/>
                        </a:lnSpc>
                        <a:spcAft>
                          <a:spcPts val="0"/>
                        </a:spcAft>
                      </a:pPr>
                      <a:r>
                        <a:rPr lang="ru-RU" sz="1000">
                          <a:solidFill>
                            <a:srgbClr val="000000"/>
                          </a:solidFill>
                          <a:latin typeface="Times New Roman"/>
                          <a:ea typeface="Times New Roman"/>
                          <a:cs typeface="Times New Roman"/>
                        </a:rPr>
                        <a:t>25</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0010"/>
                  </a:ext>
                </a:extLst>
              </a:tr>
              <a:tr h="253322">
                <a:tc>
                  <a:txBody>
                    <a:bodyPr/>
                    <a:lstStyle/>
                    <a:p>
                      <a:pPr algn="ctr">
                        <a:lnSpc>
                          <a:spcPct val="150000"/>
                        </a:lnSpc>
                        <a:spcAft>
                          <a:spcPts val="0"/>
                        </a:spcAft>
                      </a:pPr>
                      <a:r>
                        <a:rPr lang="ru-RU" sz="1200">
                          <a:solidFill>
                            <a:srgbClr val="000000"/>
                          </a:solidFill>
                          <a:latin typeface="Times New Roman"/>
                          <a:ea typeface="Times New Roman"/>
                          <a:cs typeface="Times New Roman"/>
                        </a:rPr>
                        <a:t>43.02.15</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nSpc>
                          <a:spcPct val="150000"/>
                        </a:lnSpc>
                        <a:spcAft>
                          <a:spcPts val="0"/>
                        </a:spcAft>
                      </a:pPr>
                      <a:r>
                        <a:rPr lang="ru-RU" sz="1200">
                          <a:solidFill>
                            <a:srgbClr val="000000"/>
                          </a:solidFill>
                          <a:latin typeface="Times New Roman"/>
                          <a:ea typeface="Times New Roman"/>
                          <a:cs typeface="Times New Roman"/>
                        </a:rPr>
                        <a:t>Поварское и кондитерское дело</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ru-RU" sz="1000">
                          <a:solidFill>
                            <a:srgbClr val="000000"/>
                          </a:solidFill>
                          <a:latin typeface="Times New Roman"/>
                          <a:ea typeface="Times New Roman"/>
                          <a:cs typeface="Times New Roman"/>
                        </a:rPr>
                        <a:t>3г 10мес</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50000"/>
                        </a:lnSpc>
                        <a:spcAft>
                          <a:spcPts val="0"/>
                        </a:spcAft>
                      </a:pPr>
                      <a:r>
                        <a:rPr lang="ru-RU" sz="1000">
                          <a:solidFill>
                            <a:srgbClr val="000000"/>
                          </a:solidFill>
                          <a:latin typeface="Times New Roman"/>
                          <a:ea typeface="Times New Roman"/>
                          <a:cs typeface="Times New Roman"/>
                        </a:rPr>
                        <a:t>50</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50000"/>
                        </a:lnSpc>
                        <a:spcAft>
                          <a:spcPts val="0"/>
                        </a:spcAft>
                      </a:pPr>
                      <a:r>
                        <a:rPr lang="ru-RU" sz="1000" dirty="0">
                          <a:latin typeface="Times New Roman"/>
                          <a:ea typeface="Times New Roman"/>
                          <a:cs typeface="Times New Roman"/>
                        </a:rPr>
                        <a:t>25</a:t>
                      </a:r>
                      <a:endParaRPr lang="ru-RU"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50000"/>
                        </a:lnSpc>
                        <a:spcAft>
                          <a:spcPts val="0"/>
                        </a:spcAft>
                      </a:pPr>
                      <a:r>
                        <a:rPr lang="ru-RU" sz="1000">
                          <a:solidFill>
                            <a:srgbClr val="000000"/>
                          </a:solidFill>
                          <a:latin typeface="Times New Roman"/>
                          <a:ea typeface="Times New Roman"/>
                          <a:cs typeface="Times New Roman"/>
                        </a:rPr>
                        <a:t>25</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11"/>
                  </a:ext>
                </a:extLst>
              </a:tr>
              <a:tr h="253322">
                <a:tc>
                  <a:txBody>
                    <a:bodyPr/>
                    <a:lstStyle/>
                    <a:p>
                      <a:pPr algn="ctr">
                        <a:lnSpc>
                          <a:spcPct val="150000"/>
                        </a:lnSpc>
                        <a:spcAft>
                          <a:spcPts val="0"/>
                        </a:spcAft>
                      </a:pPr>
                      <a:r>
                        <a:rPr lang="ru-RU" sz="1200">
                          <a:solidFill>
                            <a:srgbClr val="000000"/>
                          </a:solidFill>
                          <a:latin typeface="Times New Roman"/>
                          <a:ea typeface="Times New Roman"/>
                          <a:cs typeface="Times New Roman"/>
                        </a:rPr>
                        <a:t>43.02.16</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150000"/>
                        </a:lnSpc>
                        <a:spcAft>
                          <a:spcPts val="0"/>
                        </a:spcAft>
                      </a:pPr>
                      <a:r>
                        <a:rPr lang="ru-RU" sz="1200">
                          <a:solidFill>
                            <a:srgbClr val="000000"/>
                          </a:solidFill>
                          <a:latin typeface="Times New Roman"/>
                          <a:ea typeface="Times New Roman"/>
                          <a:cs typeface="Times New Roman"/>
                        </a:rPr>
                        <a:t>Туризм и гостеприимство</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spcAft>
                          <a:spcPts val="0"/>
                        </a:spcAft>
                      </a:pPr>
                      <a:r>
                        <a:rPr lang="ru-RU" sz="1000">
                          <a:solidFill>
                            <a:srgbClr val="000000"/>
                          </a:solidFill>
                          <a:latin typeface="Times New Roman"/>
                          <a:ea typeface="Times New Roman"/>
                          <a:cs typeface="Times New Roman"/>
                        </a:rPr>
                        <a:t>2г 10мес</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Aft>
                          <a:spcPts val="0"/>
                        </a:spcAft>
                      </a:pPr>
                      <a:r>
                        <a:rPr lang="ru-RU" sz="1000">
                          <a:solidFill>
                            <a:srgbClr val="000000"/>
                          </a:solidFill>
                          <a:latin typeface="Times New Roman"/>
                          <a:ea typeface="Times New Roman"/>
                          <a:cs typeface="Times New Roman"/>
                        </a:rPr>
                        <a:t>50</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Aft>
                          <a:spcPts val="0"/>
                        </a:spcAft>
                      </a:pPr>
                      <a:r>
                        <a:rPr lang="ru-RU" sz="1000" dirty="0">
                          <a:latin typeface="Times New Roman"/>
                          <a:ea typeface="Times New Roman"/>
                          <a:cs typeface="Times New Roman"/>
                        </a:rPr>
                        <a:t>25</a:t>
                      </a:r>
                      <a:endParaRPr lang="ru-RU"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Aft>
                          <a:spcPts val="0"/>
                        </a:spcAft>
                      </a:pPr>
                      <a:r>
                        <a:rPr lang="ru-RU" sz="1000">
                          <a:solidFill>
                            <a:srgbClr val="000000"/>
                          </a:solidFill>
                          <a:latin typeface="Times New Roman"/>
                          <a:ea typeface="Times New Roman"/>
                          <a:cs typeface="Times New Roman"/>
                        </a:rPr>
                        <a:t>25</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12"/>
                  </a:ext>
                </a:extLst>
              </a:tr>
              <a:tr h="253322">
                <a:tc>
                  <a:txBody>
                    <a:bodyPr/>
                    <a:lstStyle/>
                    <a:p>
                      <a:pPr algn="ctr">
                        <a:lnSpc>
                          <a:spcPct val="150000"/>
                        </a:lnSpc>
                        <a:spcAft>
                          <a:spcPts val="0"/>
                        </a:spcAft>
                      </a:pPr>
                      <a:r>
                        <a:rPr lang="ru-RU" sz="1200">
                          <a:solidFill>
                            <a:srgbClr val="000000"/>
                          </a:solidFill>
                          <a:latin typeface="Times New Roman"/>
                          <a:ea typeface="Times New Roman"/>
                          <a:cs typeface="Times New Roman"/>
                        </a:rPr>
                        <a:t>43.02.17</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150000"/>
                        </a:lnSpc>
                        <a:spcAft>
                          <a:spcPts val="0"/>
                        </a:spcAft>
                      </a:pPr>
                      <a:r>
                        <a:rPr lang="ru-RU" sz="1200">
                          <a:solidFill>
                            <a:srgbClr val="000000"/>
                          </a:solidFill>
                          <a:latin typeface="Times New Roman"/>
                          <a:ea typeface="Times New Roman"/>
                          <a:cs typeface="Times New Roman"/>
                        </a:rPr>
                        <a:t>Технологии индустрии красоты</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spcAft>
                          <a:spcPts val="0"/>
                        </a:spcAft>
                      </a:pPr>
                      <a:r>
                        <a:rPr lang="ru-RU" sz="1000">
                          <a:solidFill>
                            <a:srgbClr val="000000"/>
                          </a:solidFill>
                          <a:latin typeface="Times New Roman"/>
                          <a:ea typeface="Times New Roman"/>
                          <a:cs typeface="Times New Roman"/>
                        </a:rPr>
                        <a:t>2г 10мес</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Aft>
                          <a:spcPts val="0"/>
                        </a:spcAft>
                      </a:pPr>
                      <a:r>
                        <a:rPr lang="ru-RU" sz="1000">
                          <a:solidFill>
                            <a:srgbClr val="000000"/>
                          </a:solidFill>
                          <a:latin typeface="Times New Roman"/>
                          <a:ea typeface="Times New Roman"/>
                          <a:cs typeface="Times New Roman"/>
                        </a:rPr>
                        <a:t>50</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Aft>
                          <a:spcPts val="0"/>
                        </a:spcAft>
                      </a:pPr>
                      <a:r>
                        <a:rPr lang="ru-RU" sz="1000" dirty="0">
                          <a:latin typeface="Times New Roman"/>
                          <a:ea typeface="Times New Roman"/>
                          <a:cs typeface="Times New Roman"/>
                        </a:rPr>
                        <a:t>25</a:t>
                      </a:r>
                      <a:endParaRPr lang="ru-RU"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Aft>
                          <a:spcPts val="0"/>
                        </a:spcAft>
                      </a:pPr>
                      <a:r>
                        <a:rPr lang="ru-RU" sz="1000">
                          <a:solidFill>
                            <a:srgbClr val="000000"/>
                          </a:solidFill>
                          <a:latin typeface="Times New Roman"/>
                          <a:ea typeface="Times New Roman"/>
                          <a:cs typeface="Times New Roman"/>
                        </a:rPr>
                        <a:t>25</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13"/>
                  </a:ext>
                </a:extLst>
              </a:tr>
              <a:tr h="253322">
                <a:tc>
                  <a:txBody>
                    <a:bodyPr/>
                    <a:lstStyle/>
                    <a:p>
                      <a:pPr algn="ctr">
                        <a:lnSpc>
                          <a:spcPct val="150000"/>
                        </a:lnSpc>
                        <a:spcAft>
                          <a:spcPts val="0"/>
                        </a:spcAft>
                      </a:pPr>
                      <a:r>
                        <a:rPr lang="ru-RU" sz="1200">
                          <a:solidFill>
                            <a:srgbClr val="000000"/>
                          </a:solidFill>
                          <a:latin typeface="Times New Roman"/>
                          <a:ea typeface="Times New Roman"/>
                          <a:cs typeface="Times New Roman"/>
                        </a:rPr>
                        <a:t>54.01.20</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150000"/>
                        </a:lnSpc>
                        <a:spcAft>
                          <a:spcPts val="0"/>
                        </a:spcAft>
                      </a:pPr>
                      <a:r>
                        <a:rPr lang="ru-RU" sz="1200">
                          <a:solidFill>
                            <a:srgbClr val="000000"/>
                          </a:solidFill>
                          <a:latin typeface="Times New Roman"/>
                          <a:ea typeface="Times New Roman"/>
                          <a:cs typeface="Times New Roman"/>
                        </a:rPr>
                        <a:t>Графический дизайнер</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spcAft>
                          <a:spcPts val="0"/>
                        </a:spcAft>
                      </a:pPr>
                      <a:r>
                        <a:rPr lang="ru-RU" sz="1000">
                          <a:solidFill>
                            <a:srgbClr val="000000"/>
                          </a:solidFill>
                          <a:latin typeface="Times New Roman"/>
                          <a:ea typeface="Times New Roman"/>
                          <a:cs typeface="Times New Roman"/>
                        </a:rPr>
                        <a:t>2г 10мес</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Aft>
                          <a:spcPts val="0"/>
                        </a:spcAft>
                      </a:pPr>
                      <a:r>
                        <a:rPr lang="ru-RU" sz="1000">
                          <a:solidFill>
                            <a:srgbClr val="000000"/>
                          </a:solidFill>
                          <a:latin typeface="Times New Roman"/>
                          <a:ea typeface="Times New Roman"/>
                          <a:cs typeface="Times New Roman"/>
                        </a:rPr>
                        <a:t>50</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Aft>
                          <a:spcPts val="0"/>
                        </a:spcAft>
                      </a:pPr>
                      <a:r>
                        <a:rPr lang="ru-RU" sz="1000" dirty="0">
                          <a:latin typeface="Times New Roman"/>
                          <a:ea typeface="Times New Roman"/>
                          <a:cs typeface="Times New Roman"/>
                        </a:rPr>
                        <a:t>25</a:t>
                      </a:r>
                      <a:endParaRPr lang="ru-RU"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Aft>
                          <a:spcPts val="0"/>
                        </a:spcAft>
                      </a:pPr>
                      <a:r>
                        <a:rPr lang="ru-RU" sz="1000">
                          <a:solidFill>
                            <a:srgbClr val="000000"/>
                          </a:solidFill>
                          <a:latin typeface="Times New Roman"/>
                          <a:ea typeface="Times New Roman"/>
                          <a:cs typeface="Times New Roman"/>
                        </a:rPr>
                        <a:t>25</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17"/>
                  </a:ext>
                </a:extLst>
              </a:tr>
              <a:tr h="253322">
                <a:tc>
                  <a:txBody>
                    <a:bodyPr/>
                    <a:lstStyle/>
                    <a:p>
                      <a:pPr algn="ctr">
                        <a:lnSpc>
                          <a:spcPct val="150000"/>
                        </a:lnSpc>
                        <a:spcAft>
                          <a:spcPts val="0"/>
                        </a:spcAft>
                      </a:pPr>
                      <a:r>
                        <a:rPr lang="ru-RU" sz="1200">
                          <a:solidFill>
                            <a:srgbClr val="000000"/>
                          </a:solidFill>
                          <a:latin typeface="Times New Roman"/>
                          <a:ea typeface="Times New Roman"/>
                          <a:cs typeface="Times New Roman"/>
                        </a:rPr>
                        <a:t>54.02.01</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150000"/>
                        </a:lnSpc>
                        <a:spcAft>
                          <a:spcPts val="0"/>
                        </a:spcAft>
                      </a:pPr>
                      <a:r>
                        <a:rPr lang="ru-RU" sz="1200">
                          <a:solidFill>
                            <a:srgbClr val="000000"/>
                          </a:solidFill>
                          <a:latin typeface="Times New Roman"/>
                          <a:ea typeface="Times New Roman"/>
                          <a:cs typeface="Times New Roman"/>
                        </a:rPr>
                        <a:t>Дизайн (по отраслям)</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spcAft>
                          <a:spcPts val="0"/>
                        </a:spcAft>
                      </a:pPr>
                      <a:r>
                        <a:rPr lang="ru-RU" sz="1000">
                          <a:solidFill>
                            <a:srgbClr val="000000"/>
                          </a:solidFill>
                          <a:latin typeface="Times New Roman"/>
                          <a:ea typeface="Times New Roman"/>
                          <a:cs typeface="Times New Roman"/>
                        </a:rPr>
                        <a:t>3г 10мес</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Aft>
                          <a:spcPts val="0"/>
                        </a:spcAft>
                      </a:pPr>
                      <a:r>
                        <a:rPr lang="ru-RU" sz="1000">
                          <a:solidFill>
                            <a:srgbClr val="000000"/>
                          </a:solidFill>
                          <a:latin typeface="Times New Roman"/>
                          <a:ea typeface="Times New Roman"/>
                          <a:cs typeface="Times New Roman"/>
                        </a:rPr>
                        <a:t>25</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Aft>
                          <a:spcPts val="0"/>
                        </a:spcAft>
                      </a:pPr>
                      <a:r>
                        <a:rPr lang="ru-RU" sz="1000" dirty="0">
                          <a:latin typeface="Times New Roman"/>
                          <a:ea typeface="Times New Roman"/>
                          <a:cs typeface="Times New Roman"/>
                        </a:rPr>
                        <a:t>25</a:t>
                      </a:r>
                      <a:endParaRPr lang="ru-RU"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Aft>
                          <a:spcPts val="0"/>
                        </a:spcAft>
                      </a:pPr>
                      <a:endParaRPr lang="ru-RU" sz="1000" dirty="0">
                        <a:solidFill>
                          <a:srgbClr val="000000"/>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18"/>
                  </a:ext>
                </a:extLst>
              </a:tr>
              <a:tr h="253322">
                <a:tc>
                  <a:txBody>
                    <a:bodyPr/>
                    <a:lstStyle/>
                    <a:p>
                      <a:pPr algn="ctr">
                        <a:lnSpc>
                          <a:spcPct val="150000"/>
                        </a:lnSpc>
                        <a:spcAft>
                          <a:spcPts val="0"/>
                        </a:spcAft>
                      </a:pPr>
                      <a:r>
                        <a:rPr lang="ru-RU" sz="1200">
                          <a:solidFill>
                            <a:srgbClr val="000000"/>
                          </a:solidFill>
                          <a:latin typeface="Times New Roman"/>
                          <a:ea typeface="Times New Roman"/>
                          <a:cs typeface="Times New Roman"/>
                        </a:rPr>
                        <a:t>54.02.08</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150000"/>
                        </a:lnSpc>
                        <a:spcAft>
                          <a:spcPts val="0"/>
                        </a:spcAft>
                      </a:pPr>
                      <a:r>
                        <a:rPr lang="ru-RU" sz="1200">
                          <a:solidFill>
                            <a:srgbClr val="000000"/>
                          </a:solidFill>
                          <a:latin typeface="Times New Roman"/>
                          <a:ea typeface="Times New Roman"/>
                          <a:cs typeface="Times New Roman"/>
                        </a:rPr>
                        <a:t>Техника и искусство фотографии</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spcAft>
                          <a:spcPts val="0"/>
                        </a:spcAft>
                      </a:pPr>
                      <a:r>
                        <a:rPr lang="ru-RU" sz="1000">
                          <a:solidFill>
                            <a:srgbClr val="000000"/>
                          </a:solidFill>
                          <a:latin typeface="Times New Roman"/>
                          <a:ea typeface="Times New Roman"/>
                          <a:cs typeface="Times New Roman"/>
                        </a:rPr>
                        <a:t>2г 10мес</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Aft>
                          <a:spcPts val="0"/>
                        </a:spcAft>
                      </a:pPr>
                      <a:r>
                        <a:rPr lang="ru-RU" sz="1000">
                          <a:solidFill>
                            <a:srgbClr val="000000"/>
                          </a:solidFill>
                          <a:latin typeface="Times New Roman"/>
                          <a:ea typeface="Times New Roman"/>
                          <a:cs typeface="Times New Roman"/>
                        </a:rPr>
                        <a:t>25</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Aft>
                          <a:spcPts val="0"/>
                        </a:spcAft>
                      </a:pPr>
                      <a:r>
                        <a:rPr lang="ru-RU" sz="1000" dirty="0">
                          <a:latin typeface="Times New Roman"/>
                          <a:ea typeface="Times New Roman"/>
                          <a:cs typeface="Times New Roman"/>
                        </a:rPr>
                        <a:t>25</a:t>
                      </a:r>
                      <a:endParaRPr lang="ru-RU"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Aft>
                          <a:spcPts val="0"/>
                        </a:spcAft>
                      </a:pP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14"/>
                  </a:ext>
                </a:extLst>
              </a:tr>
              <a:tr h="253322">
                <a:tc>
                  <a:txBody>
                    <a:bodyPr/>
                    <a:lstStyle/>
                    <a:p>
                      <a:pPr>
                        <a:lnSpc>
                          <a:spcPct val="150000"/>
                        </a:lnSpc>
                        <a:spcAft>
                          <a:spcPts val="0"/>
                        </a:spcAft>
                      </a:pP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nSpc>
                          <a:spcPct val="150000"/>
                        </a:lnSpc>
                        <a:spcAft>
                          <a:spcPts val="0"/>
                        </a:spcAft>
                      </a:pPr>
                      <a:r>
                        <a:rPr lang="ru-RU" sz="1000" b="1">
                          <a:latin typeface="Times New Roman"/>
                          <a:ea typeface="Times New Roman"/>
                          <a:cs typeface="Times New Roman"/>
                        </a:rPr>
                        <a:t>ИТОГО:</a:t>
                      </a:r>
                      <a:endParaRPr lang="ru-RU" sz="12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50000"/>
                        </a:lnSpc>
                        <a:spcAft>
                          <a:spcPts val="0"/>
                        </a:spcAft>
                      </a:pP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50000"/>
                        </a:lnSpc>
                        <a:spcAft>
                          <a:spcPts val="0"/>
                        </a:spcAft>
                      </a:pPr>
                      <a:r>
                        <a:rPr lang="ru-RU" sz="1000" b="1" dirty="0" smtClean="0">
                          <a:latin typeface="Times New Roman"/>
                          <a:ea typeface="Times New Roman"/>
                          <a:cs typeface="Times New Roman"/>
                        </a:rPr>
                        <a:t>21/525</a:t>
                      </a:r>
                      <a:endParaRPr lang="ru-RU"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50000"/>
                        </a:lnSpc>
                        <a:spcAft>
                          <a:spcPts val="0"/>
                        </a:spcAft>
                      </a:pPr>
                      <a:r>
                        <a:rPr lang="ru-RU" sz="1000" b="1" dirty="0" smtClean="0">
                          <a:latin typeface="Times New Roman"/>
                          <a:ea typeface="Times New Roman"/>
                          <a:cs typeface="Times New Roman"/>
                        </a:rPr>
                        <a:t>15/375</a:t>
                      </a:r>
                      <a:endParaRPr lang="ru-RU"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50000"/>
                        </a:lnSpc>
                        <a:spcAft>
                          <a:spcPts val="0"/>
                        </a:spcAft>
                      </a:pPr>
                      <a:r>
                        <a:rPr lang="ru-RU" sz="1000" b="1" dirty="0">
                          <a:latin typeface="Times New Roman"/>
                          <a:ea typeface="Times New Roman"/>
                          <a:cs typeface="Times New Roman"/>
                        </a:rPr>
                        <a:t>6/150</a:t>
                      </a:r>
                      <a:endParaRPr lang="ru-RU" sz="12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15"/>
                  </a:ext>
                </a:extLst>
              </a:tr>
              <a:tr h="183339">
                <a:tc gridSpan="2">
                  <a:txBody>
                    <a:bodyPr/>
                    <a:lstStyle/>
                    <a:p>
                      <a:pPr algn="ctr">
                        <a:lnSpc>
                          <a:spcPct val="100000"/>
                        </a:lnSpc>
                        <a:spcAft>
                          <a:spcPts val="0"/>
                        </a:spcAft>
                      </a:pPr>
                      <a:endParaRPr lang="ru-RU" sz="1200" dirty="0">
                        <a:effectLst/>
                        <a:latin typeface="Times New Roman"/>
                        <a:ea typeface="Times New Roman"/>
                      </a:endParaRPr>
                    </a:p>
                  </a:txBody>
                  <a:tcPr marL="52492" marR="52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50000"/>
                        </a:lnSpc>
                        <a:spcAft>
                          <a:spcPts val="0"/>
                        </a:spcAft>
                      </a:pPr>
                      <a:endParaRPr lang="ru-RU" sz="1200" dirty="0">
                        <a:effectLst/>
                        <a:latin typeface="Times New Roman"/>
                        <a:ea typeface="Times New Roman"/>
                      </a:endParaRPr>
                    </a:p>
                  </a:txBody>
                  <a:tcPr marL="52492" marR="52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endParaRPr lang="ru-RU" sz="1200" dirty="0">
                        <a:effectLst/>
                        <a:latin typeface="Times New Roman"/>
                        <a:ea typeface="Times New Roman"/>
                      </a:endParaRPr>
                    </a:p>
                  </a:txBody>
                  <a:tcPr marL="52492" marR="52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endParaRPr lang="ru-RU" sz="1200" dirty="0">
                        <a:effectLst/>
                        <a:latin typeface="Times New Roman"/>
                        <a:ea typeface="Times New Roman"/>
                      </a:endParaRPr>
                    </a:p>
                  </a:txBody>
                  <a:tcPr marL="52492" marR="52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endParaRPr lang="ru-RU" sz="1200" dirty="0">
                        <a:effectLst/>
                        <a:latin typeface="Times New Roman"/>
                        <a:ea typeface="Times New Roman"/>
                      </a:endParaRPr>
                    </a:p>
                  </a:txBody>
                  <a:tcPr marL="52492" marR="52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endParaRPr lang="ru-RU" sz="1200" dirty="0">
                        <a:effectLst/>
                        <a:latin typeface="Times New Roman"/>
                        <a:ea typeface="Times New Roman"/>
                      </a:endParaRPr>
                    </a:p>
                  </a:txBody>
                  <a:tcPr marL="52492" marR="52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82836109"/>
      </p:ext>
    </p:extLst>
  </p:cSld>
  <p:clrMapOvr>
    <a:masterClrMapping/>
  </p:clrMapOvr>
  <p:transition advTm="1800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857500"/>
            <a:ext cx="8208912" cy="1143000"/>
          </a:xfrm>
        </p:spPr>
        <p:txBody>
          <a:bodyPr vert="horz" lIns="91440" tIns="45720" rIns="91440" bIns="45720" rtlCol="0" anchor="ctr">
            <a:noAutofit/>
          </a:bodyPr>
          <a:lstStyle/>
          <a:p>
            <a:pPr>
              <a:lnSpc>
                <a:spcPct val="150000"/>
              </a:lnSpc>
            </a:pPr>
            <a:r>
              <a:rPr lang="ru-RU" sz="2800" b="1" dirty="0">
                <a:solidFill>
                  <a:schemeClr val="tx2">
                    <a:lumMod val="75000"/>
                  </a:schemeClr>
                </a:solidFill>
                <a:latin typeface="+mn-lt"/>
                <a:ea typeface="+mn-ea"/>
                <a:cs typeface="+mn-cs"/>
              </a:rPr>
              <a:t>Перечень, формы обучения и нормативные сроки планируемых к приему на 2025-2026 учебный год профессий и специальностей </a:t>
            </a:r>
            <a:br>
              <a:rPr lang="ru-RU" sz="2800" b="1" dirty="0">
                <a:solidFill>
                  <a:schemeClr val="tx2">
                    <a:lumMod val="75000"/>
                  </a:schemeClr>
                </a:solidFill>
                <a:latin typeface="+mn-lt"/>
                <a:ea typeface="+mn-ea"/>
                <a:cs typeface="+mn-cs"/>
              </a:rPr>
            </a:br>
            <a:endParaRPr lang="ru-RU" sz="2800" b="1" dirty="0">
              <a:solidFill>
                <a:schemeClr val="tx2">
                  <a:lumMod val="75000"/>
                </a:schemeClr>
              </a:solidFill>
              <a:latin typeface="+mn-lt"/>
              <a:ea typeface="+mn-ea"/>
              <a:cs typeface="+mn-cs"/>
            </a:endParaRPr>
          </a:p>
        </p:txBody>
      </p:sp>
    </p:spTree>
    <p:extLst>
      <p:ext uri="{BB962C8B-B14F-4D97-AF65-F5344CB8AC3E}">
        <p14:creationId xmlns:p14="http://schemas.microsoft.com/office/powerpoint/2010/main" val="981200887"/>
      </p:ext>
    </p:extLst>
  </p:cSld>
  <p:clrMapOvr>
    <a:masterClrMapping/>
  </p:clrMapOvr>
  <p:transition advTm="1800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p15"/>
          <p:cNvPicPr preferRelativeResize="0"/>
          <p:nvPr/>
        </p:nvPicPr>
        <p:blipFill rotWithShape="1">
          <a:blip r:embed="rId3" cstate="print">
            <a:alphaModFix/>
          </a:blip>
          <a:srcRect b="13601"/>
          <a:stretch/>
        </p:blipFill>
        <p:spPr>
          <a:xfrm>
            <a:off x="0" y="0"/>
            <a:ext cx="9144000" cy="4443957"/>
          </a:xfrm>
          <a:prstGeom prst="rect">
            <a:avLst/>
          </a:prstGeom>
          <a:noFill/>
          <a:ln>
            <a:noFill/>
          </a:ln>
        </p:spPr>
      </p:pic>
    </p:spTree>
    <p:extLst>
      <p:ext uri="{BB962C8B-B14F-4D97-AF65-F5344CB8AC3E}">
        <p14:creationId xmlns:p14="http://schemas.microsoft.com/office/powerpoint/2010/main" val="8554668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17"/>
          <p:cNvPicPr preferRelativeResize="0"/>
          <p:nvPr/>
        </p:nvPicPr>
        <p:blipFill>
          <a:blip r:embed="rId3" cstate="print">
            <a:alphaModFix/>
          </a:blip>
          <a:stretch>
            <a:fillRect/>
          </a:stretch>
        </p:blipFill>
        <p:spPr>
          <a:xfrm>
            <a:off x="-56272" y="0"/>
            <a:ext cx="9200261" cy="5106572"/>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Материалист\Desktop\photo_2024-10-04_15-50-23.jpg"/>
          <p:cNvPicPr>
            <a:picLocks noChangeAspect="1" noChangeArrowheads="1"/>
          </p:cNvPicPr>
          <p:nvPr/>
        </p:nvPicPr>
        <p:blipFill>
          <a:blip r:embed="rId2" cstate="print"/>
          <a:srcRect/>
          <a:stretch>
            <a:fillRect/>
          </a:stretch>
        </p:blipFill>
        <p:spPr bwMode="auto">
          <a:xfrm>
            <a:off x="1" y="0"/>
            <a:ext cx="2915816" cy="2455687"/>
          </a:xfrm>
          <a:prstGeom prst="rect">
            <a:avLst/>
          </a:prstGeom>
          <a:noFill/>
        </p:spPr>
      </p:pic>
      <p:sp>
        <p:nvSpPr>
          <p:cNvPr id="7170" name="Rectangle 2"/>
          <p:cNvSpPr>
            <a:spLocks noGrp="1" noChangeArrowheads="1"/>
          </p:cNvSpPr>
          <p:nvPr>
            <p:ph type="title"/>
          </p:nvPr>
        </p:nvSpPr>
        <p:spPr>
          <a:xfrm>
            <a:off x="2296178" y="1364248"/>
            <a:ext cx="5324368" cy="1072529"/>
          </a:xfrm>
        </p:spPr>
        <p:txBody>
          <a:bodyPr>
            <a:normAutofit/>
          </a:bodyPr>
          <a:lstStyle/>
          <a:p>
            <a:pPr algn="ctr" eaLnBrk="1" hangingPunct="1"/>
            <a:r>
              <a:rPr lang="ru-RU" altLang="ru-RU" sz="3000" b="1" dirty="0">
                <a:latin typeface="Bookman Old Style" panose="02050604050505020204" pitchFamily="18" charset="0"/>
              </a:rPr>
              <a:t>Федеральный проект «Профессионалитет»</a:t>
            </a:r>
          </a:p>
        </p:txBody>
      </p:sp>
      <p:sp>
        <p:nvSpPr>
          <p:cNvPr id="25603" name="Rectangle 3"/>
          <p:cNvSpPr>
            <a:spLocks noGrp="1" noChangeArrowheads="1"/>
          </p:cNvSpPr>
          <p:nvPr>
            <p:ph type="body" idx="1"/>
          </p:nvPr>
        </p:nvSpPr>
        <p:spPr>
          <a:xfrm>
            <a:off x="1330349" y="2436777"/>
            <a:ext cx="6483301" cy="3186731"/>
          </a:xfrm>
        </p:spPr>
        <p:txBody>
          <a:bodyPr>
            <a:normAutofit fontScale="70000" lnSpcReduction="20000"/>
          </a:bodyPr>
          <a:lstStyle/>
          <a:p>
            <a:pPr marL="0" indent="0">
              <a:buNone/>
              <a:defRPr/>
            </a:pPr>
            <a:r>
              <a:rPr lang="ru-RU" dirty="0"/>
              <a:t>     </a:t>
            </a:r>
            <a:endParaRPr lang="en-US" dirty="0"/>
          </a:p>
          <a:p>
            <a:pPr marL="0" indent="0" algn="just">
              <a:buNone/>
              <a:defRPr/>
            </a:pPr>
            <a:r>
              <a:rPr lang="ru-RU" dirty="0"/>
              <a:t>это новая модель практико-ориентированной подготовки квалифицированных кадров по наиболее востребованным профессиям и специальностям, направленная на максимальное приближение условий подготовки обучающихся образовательных организаций среднего профессионального образования к реальным условиям производства.</a:t>
            </a:r>
          </a:p>
          <a:p>
            <a:pPr eaLnBrk="1" hangingPunct="1">
              <a:lnSpc>
                <a:spcPct val="80000"/>
              </a:lnSpc>
              <a:defRPr/>
            </a:pPr>
            <a:endParaRPr lang="ru-RU" altLang="ru-RU" sz="1200" dirty="0">
              <a:latin typeface="Bookman Old Style" panose="02050604050505020204" pitchFamily="18" charset="0"/>
            </a:endParaRPr>
          </a:p>
          <a:p>
            <a:pPr eaLnBrk="1" hangingPunct="1">
              <a:lnSpc>
                <a:spcPct val="80000"/>
              </a:lnSpc>
              <a:defRPr/>
            </a:pPr>
            <a:endParaRPr lang="en-US" altLang="ru-RU" sz="375" dirty="0">
              <a:latin typeface="Bookman Old Style" panose="02050604050505020204" pitchFamily="18" charset="0"/>
            </a:endParaRPr>
          </a:p>
          <a:p>
            <a:pPr eaLnBrk="1" hangingPunct="1">
              <a:lnSpc>
                <a:spcPct val="80000"/>
              </a:lnSpc>
              <a:defRPr/>
            </a:pPr>
            <a:endParaRPr lang="ru-RU" altLang="ru-RU" sz="375" b="1" dirty="0">
              <a:latin typeface="Bookman Old Style" panose="02050604050505020204" pitchFamily="18" charset="0"/>
            </a:endParaRPr>
          </a:p>
          <a:p>
            <a:pPr eaLnBrk="1" hangingPunct="1">
              <a:lnSpc>
                <a:spcPct val="80000"/>
              </a:lnSpc>
              <a:defRPr/>
            </a:pPr>
            <a:endParaRPr lang="ru-RU" altLang="ru-RU" sz="1350" b="1" dirty="0">
              <a:latin typeface="Bookman Old Style" panose="02050604050505020204" pitchFamily="18" charset="0"/>
            </a:endParaRPr>
          </a:p>
          <a:p>
            <a:pPr eaLnBrk="1" hangingPunct="1">
              <a:lnSpc>
                <a:spcPct val="80000"/>
              </a:lnSpc>
              <a:buFontTx/>
              <a:buNone/>
              <a:defRPr/>
            </a:pPr>
            <a:r>
              <a:rPr lang="ru-RU" altLang="ru-RU" sz="1200" dirty="0"/>
              <a:t>  </a:t>
            </a:r>
          </a:p>
        </p:txBody>
      </p:sp>
    </p:spTree>
    <p:extLst>
      <p:ext uri="{BB962C8B-B14F-4D97-AF65-F5344CB8AC3E}">
        <p14:creationId xmlns:p14="http://schemas.microsoft.com/office/powerpoint/2010/main" val="26641631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18"/>
          <p:cNvPicPr preferRelativeResize="0"/>
          <p:nvPr/>
        </p:nvPicPr>
        <p:blipFill>
          <a:blip r:embed="rId3" cstate="print">
            <a:alphaModFix/>
          </a:blip>
          <a:stretch>
            <a:fillRect/>
          </a:stretch>
        </p:blipFill>
        <p:spPr>
          <a:xfrm>
            <a:off x="0" y="-27384"/>
            <a:ext cx="9144000" cy="5143505"/>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3465</TotalTime>
  <Words>2752</Words>
  <Application>Microsoft Office PowerPoint</Application>
  <PresentationFormat>Экран (4:3)</PresentationFormat>
  <Paragraphs>347</Paragraphs>
  <Slides>37</Slides>
  <Notes>32</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37</vt:i4>
      </vt:variant>
    </vt:vector>
  </HeadingPairs>
  <TitlesOfParts>
    <vt:vector size="47" baseType="lpstr">
      <vt:lpstr>Arial</vt:lpstr>
      <vt:lpstr>Arial Black</vt:lpstr>
      <vt:lpstr>Bookman Old Style</vt:lpstr>
      <vt:lpstr>Calibri</vt:lpstr>
      <vt:lpstr>Dela Gothic One</vt:lpstr>
      <vt:lpstr>Montserrat SemiBold</vt:lpstr>
      <vt:lpstr>Opium</vt:lpstr>
      <vt:lpstr>Times New Roman</vt:lpstr>
      <vt:lpstr>Wingdings</vt:lpstr>
      <vt:lpstr>Тема Office</vt:lpstr>
      <vt:lpstr>ПРЕЗЕНТАЦИЯ  гбоУ ПОО «Магнитогорский технологический колледж им.в.п.омельченко»</vt:lpstr>
      <vt:lpstr>Презентация PowerPoint</vt:lpstr>
      <vt:lpstr>ОБЩЕЖИТИЕ</vt:lpstr>
      <vt:lpstr>План приема на 2025-2026 учебный год</vt:lpstr>
      <vt:lpstr>Перечень, формы обучения и нормативные сроки планируемых к приему на 2025-2026 учебный год профессий и специальностей  </vt:lpstr>
      <vt:lpstr>Презентация PowerPoint</vt:lpstr>
      <vt:lpstr>Презентация PowerPoint</vt:lpstr>
      <vt:lpstr>Федеральный проект «Профессионалитет»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Ты в хорошей компании!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ВНЕУЧЕБНАЯ ДЕЯТЕЛЬНОСТЬ</vt:lpstr>
      <vt:lpstr>Презентация PowerPoint</vt:lpstr>
      <vt:lpstr>Презентация PowerPoint</vt:lpstr>
      <vt:lpstr>Перечень документов, представляемых поступающими в приемную комиссию</vt:lpstr>
      <vt:lpstr>Презентация PowerPoint</vt:lpstr>
      <vt:lpstr>Презентация PowerPoint</vt:lpstr>
      <vt:lpstr>Анкета «Выбор профессиональной траектории»</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Дюскина</dc:creator>
  <cp:lastModifiedBy>Каб_23</cp:lastModifiedBy>
  <cp:revision>383</cp:revision>
  <cp:lastPrinted>2024-01-11T06:43:09Z</cp:lastPrinted>
  <dcterms:created xsi:type="dcterms:W3CDTF">2020-09-14T05:46:20Z</dcterms:created>
  <dcterms:modified xsi:type="dcterms:W3CDTF">2025-02-28T10:35:28Z</dcterms:modified>
</cp:coreProperties>
</file>